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2" r:id="rId3"/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7559675" cx="10080625"/>
  <p:notesSz cx="7559675" cy="106918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d75a1716_0_73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dd75a1716_0_73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2fc7ed370_0_6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2fc7ed370_0_6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fc7ed370_0_7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2fc7ed370_0_7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dd4bb6a12_0_5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dd4bb6a12_0_5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dd75a1716_0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dd75a1716_0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d4bb6a12_0_2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dd4bb6a12_0_2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3027c0e7d_0_2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3027c0e7d_0_2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dd4bb6a12_0_5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dd4bb6a12_0_5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3027c0e7d_0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3027c0e7d_0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dd5f18d0b_0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dd5f18d0b_0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d4bb6a12_0_3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dd4bb6a12_0_3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3027c0e7d_0_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3027c0e7d_0_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0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0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dd4bb6a12_0_3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dd4bb6a12_0_3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fc7ed370_0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2fc7ed370_0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fc7ed370_0_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2fc7ed370_0_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2fc7ed370_0_1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2fc7ed370_0_1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fc7ed370_0_2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2fc7ed370_0_2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d75a1716_0_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dd75a1716_0_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d4bb6a12_0_6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dd4bb6a12_0_6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/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1" name="Google Shape;41;p11"/>
          <p:cNvSpPr txBox="1"/>
          <p:nvPr>
            <p:ph idx="1"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2" name="Google Shape;42;p11"/>
          <p:cNvSpPr txBox="1"/>
          <p:nvPr>
            <p:ph idx="2"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5" name="Google Shape;45;p12"/>
          <p:cNvSpPr txBox="1"/>
          <p:nvPr>
            <p:ph idx="1"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6" name="Google Shape;46;p12"/>
          <p:cNvSpPr txBox="1"/>
          <p:nvPr>
            <p:ph idx="2"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7" name="Google Shape;47;p12"/>
          <p:cNvSpPr txBox="1"/>
          <p:nvPr>
            <p:ph idx="3"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8" name="Google Shape;48;p12"/>
          <p:cNvSpPr txBox="1"/>
          <p:nvPr>
            <p:ph idx="4"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52" name="Google Shape;52;p13"/>
          <p:cNvSpPr txBox="1"/>
          <p:nvPr>
            <p:ph idx="2"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53" name="Google Shape;53;p13"/>
          <p:cNvSpPr/>
          <p:nvPr/>
        </p:nvSpPr>
        <p:spPr>
          <a:xfrm>
            <a:off x="2292120" y="1768680"/>
            <a:ext cx="54950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3"/>
          <p:cNvSpPr/>
          <p:nvPr/>
        </p:nvSpPr>
        <p:spPr>
          <a:xfrm>
            <a:off x="2292120" y="1768680"/>
            <a:ext cx="54950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64" name="Google Shape;64;p16"/>
          <p:cNvSpPr txBox="1"/>
          <p:nvPr>
            <p:ph idx="1" type="subTitle"/>
          </p:nvPr>
        </p:nvSpPr>
        <p:spPr>
          <a:xfrm>
            <a:off x="504000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71" name="Google Shape;71;p18"/>
          <p:cNvSpPr txBox="1"/>
          <p:nvPr>
            <p:ph idx="2"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idx="1" type="subTitle"/>
          </p:nvPr>
        </p:nvSpPr>
        <p:spPr>
          <a:xfrm>
            <a:off x="504000" y="301320"/>
            <a:ext cx="9071640" cy="585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/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78" name="Google Shape;78;p21"/>
          <p:cNvSpPr txBox="1"/>
          <p:nvPr>
            <p:ph idx="1"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79" name="Google Shape;79;p21"/>
          <p:cNvSpPr txBox="1"/>
          <p:nvPr>
            <p:ph idx="2"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80" name="Google Shape;80;p21"/>
          <p:cNvSpPr txBox="1"/>
          <p:nvPr>
            <p:ph idx="3"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/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12" name="Google Shape;12;p3"/>
          <p:cNvSpPr txBox="1"/>
          <p:nvPr>
            <p:ph idx="1" type="subTitle"/>
          </p:nvPr>
        </p:nvSpPr>
        <p:spPr>
          <a:xfrm>
            <a:off x="504000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83" name="Google Shape;83;p22"/>
          <p:cNvSpPr txBox="1"/>
          <p:nvPr>
            <p:ph idx="1"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84" name="Google Shape;84;p22"/>
          <p:cNvSpPr txBox="1"/>
          <p:nvPr>
            <p:ph idx="2"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85" name="Google Shape;85;p22"/>
          <p:cNvSpPr txBox="1"/>
          <p:nvPr>
            <p:ph idx="3"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 txBox="1"/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88" name="Google Shape;88;p23"/>
          <p:cNvSpPr txBox="1"/>
          <p:nvPr>
            <p:ph idx="1"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89" name="Google Shape;89;p23"/>
          <p:cNvSpPr txBox="1"/>
          <p:nvPr>
            <p:ph idx="2"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90" name="Google Shape;90;p23"/>
          <p:cNvSpPr txBox="1"/>
          <p:nvPr>
            <p:ph idx="3"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/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93" name="Google Shape;93;p24"/>
          <p:cNvSpPr txBox="1"/>
          <p:nvPr>
            <p:ph idx="1"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94" name="Google Shape;94;p24"/>
          <p:cNvSpPr txBox="1"/>
          <p:nvPr>
            <p:ph idx="2"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97" name="Google Shape;97;p25"/>
          <p:cNvSpPr txBox="1"/>
          <p:nvPr>
            <p:ph idx="1"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98" name="Google Shape;98;p25"/>
          <p:cNvSpPr txBox="1"/>
          <p:nvPr>
            <p:ph idx="2"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99" name="Google Shape;99;p25"/>
          <p:cNvSpPr txBox="1"/>
          <p:nvPr>
            <p:ph idx="3"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100" name="Google Shape;100;p25"/>
          <p:cNvSpPr txBox="1"/>
          <p:nvPr>
            <p:ph idx="4"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103" name="Google Shape;103;p26"/>
          <p:cNvSpPr txBox="1"/>
          <p:nvPr>
            <p:ph idx="1"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104" name="Google Shape;104;p26"/>
          <p:cNvSpPr txBox="1"/>
          <p:nvPr>
            <p:ph idx="2"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105" name="Google Shape;105;p26"/>
          <p:cNvSpPr/>
          <p:nvPr/>
        </p:nvSpPr>
        <p:spPr>
          <a:xfrm>
            <a:off x="2292120" y="1768680"/>
            <a:ext cx="54950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6"/>
          <p:cNvSpPr/>
          <p:nvPr/>
        </p:nvSpPr>
        <p:spPr>
          <a:xfrm>
            <a:off x="2292120" y="1768680"/>
            <a:ext cx="54950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15" name="Google Shape;15;p4"/>
          <p:cNvSpPr txBox="1"/>
          <p:nvPr>
            <p:ph idx="1"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18" name="Google Shape;18;p5"/>
          <p:cNvSpPr txBox="1"/>
          <p:nvPr>
            <p:ph idx="1"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19" name="Google Shape;19;p5"/>
          <p:cNvSpPr txBox="1"/>
          <p:nvPr>
            <p:ph idx="2"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/>
          <p:nvPr>
            <p:ph idx="1" type="subTitle"/>
          </p:nvPr>
        </p:nvSpPr>
        <p:spPr>
          <a:xfrm>
            <a:off x="504000" y="301320"/>
            <a:ext cx="9071640" cy="585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 txBox="1"/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26" name="Google Shape;26;p8"/>
          <p:cNvSpPr txBox="1"/>
          <p:nvPr>
            <p:ph idx="1"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27" name="Google Shape;27;p8"/>
          <p:cNvSpPr txBox="1"/>
          <p:nvPr>
            <p:ph idx="2"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28" name="Google Shape;28;p8"/>
          <p:cNvSpPr txBox="1"/>
          <p:nvPr>
            <p:ph idx="3"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31" name="Google Shape;31;p9"/>
          <p:cNvSpPr txBox="1"/>
          <p:nvPr>
            <p:ph idx="1"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32" name="Google Shape;32;p9"/>
          <p:cNvSpPr txBox="1"/>
          <p:nvPr>
            <p:ph idx="2"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33" name="Google Shape;33;p9"/>
          <p:cNvSpPr txBox="1"/>
          <p:nvPr>
            <p:ph idx="3"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36" name="Google Shape;36;p10"/>
          <p:cNvSpPr txBox="1"/>
          <p:nvPr>
            <p:ph idx="1"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37" name="Google Shape;37;p10"/>
          <p:cNvSpPr txBox="1"/>
          <p:nvPr>
            <p:ph idx="2"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38" name="Google Shape;38;p10"/>
          <p:cNvSpPr txBox="1"/>
          <p:nvPr>
            <p:ph idx="3"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CBF9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40000" y="165960"/>
            <a:ext cx="907164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04000" y="900000"/>
            <a:ext cx="9071640" cy="59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" name="Google Shape;8;p1"/>
          <p:cNvSpPr txBox="1"/>
          <p:nvPr>
            <p:ph idx="11" type="ftr"/>
          </p:nvPr>
        </p:nvSpPr>
        <p:spPr>
          <a:xfrm>
            <a:off x="5084280" y="7218000"/>
            <a:ext cx="4995000" cy="341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89D92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0"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6.png"/><Relationship Id="rId5" Type="http://schemas.openxmlformats.org/officeDocument/2006/relationships/image" Target="../media/image22.png"/><Relationship Id="rId6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CBF96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/>
          <p:nvPr/>
        </p:nvSpPr>
        <p:spPr>
          <a:xfrm>
            <a:off x="7225200" y="2401299"/>
            <a:ext cx="2913246" cy="3207600"/>
          </a:xfrm>
          <a:prstGeom prst="irregularSeal1">
            <a:avLst/>
          </a:prstGeom>
          <a:solidFill>
            <a:srgbClr val="A89D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7"/>
          <p:cNvSpPr/>
          <p:nvPr/>
        </p:nvSpPr>
        <p:spPr>
          <a:xfrm>
            <a:off x="1800" y="0"/>
            <a:ext cx="7223400" cy="7560000"/>
          </a:xfrm>
          <a:prstGeom prst="rect">
            <a:avLst/>
          </a:prstGeom>
          <a:solidFill>
            <a:srgbClr val="413F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7"/>
          <p:cNvSpPr txBox="1"/>
          <p:nvPr/>
        </p:nvSpPr>
        <p:spPr>
          <a:xfrm>
            <a:off x="1513800" y="1998720"/>
            <a:ext cx="4730760" cy="3619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ca-ES" sz="9600" u="none" cap="none" strike="noStrik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Introducció</a:t>
            </a:r>
            <a:r>
              <a:rPr b="1" i="0" lang="ca-ES" sz="6600" u="none" cap="none" strike="noStrik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 </a:t>
            </a:r>
            <a:endParaRPr b="0" i="0" sz="1800" u="none" cap="none" strike="noStrike">
              <a:solidFill>
                <a:srgbClr val="FFFFFF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ca-ES" sz="5400" u="none" cap="none" strike="noStrik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a la Programació Orientada a Objectes</a:t>
            </a:r>
            <a:endParaRPr b="0" i="0" sz="1800" u="none" cap="none" strike="noStrike">
              <a:solidFill>
                <a:srgbClr val="FFFFFF"/>
              </a:solidFill>
            </a:endParaRPr>
          </a:p>
        </p:txBody>
      </p:sp>
      <p:sp>
        <p:nvSpPr>
          <p:cNvPr id="114" name="Google Shape;114;p27"/>
          <p:cNvSpPr txBox="1"/>
          <p:nvPr/>
        </p:nvSpPr>
        <p:spPr>
          <a:xfrm>
            <a:off x="7478925" y="5608925"/>
            <a:ext cx="2320800" cy="16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a-ES" sz="28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M03 Programació</a:t>
            </a:r>
            <a:endParaRPr b="1" sz="280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a-ES" sz="28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UF4. Nf1. classes i objectes</a:t>
            </a:r>
            <a:endParaRPr b="1" sz="2800">
              <a:latin typeface="Amatic SC"/>
              <a:ea typeface="Amatic SC"/>
              <a:cs typeface="Amatic SC"/>
              <a:sym typeface="Amatic SC"/>
            </a:endParaRPr>
          </a:p>
        </p:txBody>
      </p:sp>
      <p:grpSp>
        <p:nvGrpSpPr>
          <p:cNvPr id="115" name="Google Shape;115;p27"/>
          <p:cNvGrpSpPr/>
          <p:nvPr/>
        </p:nvGrpSpPr>
        <p:grpSpPr>
          <a:xfrm>
            <a:off x="7546325" y="3308474"/>
            <a:ext cx="2130999" cy="1958549"/>
            <a:chOff x="7546325" y="3308474"/>
            <a:chExt cx="2130999" cy="1958549"/>
          </a:xfrm>
        </p:grpSpPr>
        <p:sp>
          <p:nvSpPr>
            <p:cNvPr id="116" name="Google Shape;116;p27"/>
            <p:cNvSpPr/>
            <p:nvPr/>
          </p:nvSpPr>
          <p:spPr>
            <a:xfrm>
              <a:off x="7817899" y="3433370"/>
              <a:ext cx="1800600" cy="165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7" name="Google Shape;117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91063" y="3308474"/>
              <a:ext cx="1286261" cy="11229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46325" y="3489634"/>
              <a:ext cx="1078748" cy="941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06609" y="3849869"/>
              <a:ext cx="1623286" cy="141715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/>
          <p:nvPr/>
        </p:nvSpPr>
        <p:spPr>
          <a:xfrm>
            <a:off x="764850" y="2383525"/>
            <a:ext cx="3166200" cy="2134500"/>
          </a:xfrm>
          <a:prstGeom prst="rect">
            <a:avLst/>
          </a:prstGeom>
          <a:solidFill>
            <a:srgbClr val="3581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6"/>
          <p:cNvSpPr txBox="1"/>
          <p:nvPr/>
        </p:nvSpPr>
        <p:spPr>
          <a:xfrm>
            <a:off x="3170725" y="740525"/>
            <a:ext cx="62811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600">
                <a:solidFill>
                  <a:srgbClr val="413F36"/>
                </a:solidFill>
                <a:latin typeface="Inconsolata"/>
                <a:ea typeface="Inconsolata"/>
                <a:cs typeface="Inconsolata"/>
                <a:sym typeface="Inconsolata"/>
              </a:rPr>
              <a:t>Es divideix el problema en d’altres de més senzills</a:t>
            </a:r>
            <a:endParaRPr sz="3600">
              <a:solidFill>
                <a:srgbClr val="0A2942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201" name="Google Shape;20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800" y="2401314"/>
            <a:ext cx="1055297" cy="97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6423" y="2934923"/>
            <a:ext cx="1622676" cy="97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6"/>
          <p:cNvSpPr txBox="1"/>
          <p:nvPr/>
        </p:nvSpPr>
        <p:spPr>
          <a:xfrm>
            <a:off x="939550" y="3852200"/>
            <a:ext cx="28638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400">
                <a:latin typeface="Amatic SC"/>
                <a:ea typeface="Amatic SC"/>
                <a:cs typeface="Amatic SC"/>
                <a:sym typeface="Amatic SC"/>
              </a:rPr>
              <a:t>Fer pa amb tomata</a:t>
            </a:r>
            <a:endParaRPr b="1" sz="2400">
              <a:latin typeface="Amatic SC"/>
              <a:ea typeface="Amatic SC"/>
              <a:cs typeface="Amatic SC"/>
              <a:sym typeface="Amatic SC"/>
            </a:endParaRPr>
          </a:p>
        </p:txBody>
      </p:sp>
      <p:grpSp>
        <p:nvGrpSpPr>
          <p:cNvPr id="204" name="Google Shape;204;p36"/>
          <p:cNvGrpSpPr/>
          <p:nvPr/>
        </p:nvGrpSpPr>
        <p:grpSpPr>
          <a:xfrm>
            <a:off x="622550" y="5514125"/>
            <a:ext cx="2276700" cy="1156200"/>
            <a:chOff x="622550" y="5514125"/>
            <a:chExt cx="2276700" cy="1156200"/>
          </a:xfrm>
        </p:grpSpPr>
        <p:sp>
          <p:nvSpPr>
            <p:cNvPr id="205" name="Google Shape;205;p36"/>
            <p:cNvSpPr/>
            <p:nvPr/>
          </p:nvSpPr>
          <p:spPr>
            <a:xfrm>
              <a:off x="622550" y="5514125"/>
              <a:ext cx="2276700" cy="1156200"/>
            </a:xfrm>
            <a:prstGeom prst="rect">
              <a:avLst/>
            </a:prstGeom>
            <a:solidFill>
              <a:srgbClr val="3581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6"/>
            <p:cNvSpPr txBox="1"/>
            <p:nvPr/>
          </p:nvSpPr>
          <p:spPr>
            <a:xfrm>
              <a:off x="860488" y="5577600"/>
              <a:ext cx="1920900" cy="897000"/>
            </a:xfrm>
            <a:prstGeom prst="rect">
              <a:avLst/>
            </a:prstGeom>
            <a:solidFill>
              <a:srgbClr val="35819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 sz="2400">
                  <a:latin typeface="Amatic SC"/>
                  <a:ea typeface="Amatic SC"/>
                  <a:cs typeface="Amatic SC"/>
                  <a:sym typeface="Amatic SC"/>
                </a:rPr>
                <a:t>Localitzar els ingredients</a:t>
              </a:r>
              <a:endParaRPr sz="2400">
                <a:latin typeface="Amatic SC"/>
                <a:ea typeface="Amatic SC"/>
                <a:cs typeface="Amatic SC"/>
                <a:sym typeface="Amatic SC"/>
              </a:endParaRPr>
            </a:p>
          </p:txBody>
        </p:sp>
      </p:grpSp>
      <p:grpSp>
        <p:nvGrpSpPr>
          <p:cNvPr id="207" name="Google Shape;207;p36"/>
          <p:cNvGrpSpPr/>
          <p:nvPr/>
        </p:nvGrpSpPr>
        <p:grpSpPr>
          <a:xfrm>
            <a:off x="4053325" y="5650650"/>
            <a:ext cx="2276700" cy="1189350"/>
            <a:chOff x="3753150" y="5188625"/>
            <a:chExt cx="2276700" cy="1189350"/>
          </a:xfrm>
        </p:grpSpPr>
        <p:sp>
          <p:nvSpPr>
            <p:cNvPr id="208" name="Google Shape;208;p36"/>
            <p:cNvSpPr/>
            <p:nvPr/>
          </p:nvSpPr>
          <p:spPr>
            <a:xfrm>
              <a:off x="3753150" y="5188625"/>
              <a:ext cx="2276700" cy="1156200"/>
            </a:xfrm>
            <a:prstGeom prst="rect">
              <a:avLst/>
            </a:prstGeom>
            <a:solidFill>
              <a:srgbClr val="3581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6"/>
            <p:cNvSpPr txBox="1"/>
            <p:nvPr/>
          </p:nvSpPr>
          <p:spPr>
            <a:xfrm>
              <a:off x="3753150" y="5480975"/>
              <a:ext cx="2276700" cy="897000"/>
            </a:xfrm>
            <a:prstGeom prst="rect">
              <a:avLst/>
            </a:prstGeom>
            <a:solidFill>
              <a:srgbClr val="35819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 sz="2400">
                  <a:latin typeface="Amatic SC"/>
                  <a:ea typeface="Amatic SC"/>
                  <a:cs typeface="Amatic SC"/>
                  <a:sym typeface="Amatic SC"/>
                </a:rPr>
                <a:t>Llescar el pa</a:t>
              </a:r>
              <a:endParaRPr sz="2400">
                <a:latin typeface="Amatic SC"/>
                <a:ea typeface="Amatic SC"/>
                <a:cs typeface="Amatic SC"/>
                <a:sym typeface="Amatic SC"/>
              </a:endParaRPr>
            </a:p>
          </p:txBody>
        </p:sp>
      </p:grpSp>
      <p:grpSp>
        <p:nvGrpSpPr>
          <p:cNvPr id="210" name="Google Shape;210;p36"/>
          <p:cNvGrpSpPr/>
          <p:nvPr/>
        </p:nvGrpSpPr>
        <p:grpSpPr>
          <a:xfrm>
            <a:off x="5330675" y="3980525"/>
            <a:ext cx="2655900" cy="1156200"/>
            <a:chOff x="5330675" y="3873800"/>
            <a:chExt cx="2655900" cy="1156200"/>
          </a:xfrm>
        </p:grpSpPr>
        <p:sp>
          <p:nvSpPr>
            <p:cNvPr id="211" name="Google Shape;211;p36"/>
            <p:cNvSpPr/>
            <p:nvPr/>
          </p:nvSpPr>
          <p:spPr>
            <a:xfrm>
              <a:off x="5330675" y="3873800"/>
              <a:ext cx="2655900" cy="1156200"/>
            </a:xfrm>
            <a:prstGeom prst="rect">
              <a:avLst/>
            </a:prstGeom>
            <a:solidFill>
              <a:srgbClr val="3581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6"/>
            <p:cNvSpPr txBox="1"/>
            <p:nvPr/>
          </p:nvSpPr>
          <p:spPr>
            <a:xfrm>
              <a:off x="5407400" y="4003400"/>
              <a:ext cx="2508000" cy="897000"/>
            </a:xfrm>
            <a:prstGeom prst="rect">
              <a:avLst/>
            </a:prstGeom>
            <a:solidFill>
              <a:srgbClr val="35819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 sz="2400">
                  <a:latin typeface="Amatic SC"/>
                  <a:ea typeface="Amatic SC"/>
                  <a:cs typeface="Amatic SC"/>
                  <a:sym typeface="Amatic SC"/>
                </a:rPr>
                <a:t>Untar la tomata a les llesques</a:t>
              </a:r>
              <a:endParaRPr sz="2400">
                <a:latin typeface="Amatic SC"/>
                <a:ea typeface="Amatic SC"/>
                <a:cs typeface="Amatic SC"/>
                <a:sym typeface="Amatic SC"/>
              </a:endParaRPr>
            </a:p>
          </p:txBody>
        </p:sp>
      </p:grpSp>
      <p:grpSp>
        <p:nvGrpSpPr>
          <p:cNvPr id="213" name="Google Shape;213;p36"/>
          <p:cNvGrpSpPr/>
          <p:nvPr/>
        </p:nvGrpSpPr>
        <p:grpSpPr>
          <a:xfrm>
            <a:off x="5200100" y="2310388"/>
            <a:ext cx="2276700" cy="1156200"/>
            <a:chOff x="5520275" y="2266625"/>
            <a:chExt cx="2276700" cy="1156200"/>
          </a:xfrm>
        </p:grpSpPr>
        <p:sp>
          <p:nvSpPr>
            <p:cNvPr id="214" name="Google Shape;214;p36"/>
            <p:cNvSpPr/>
            <p:nvPr/>
          </p:nvSpPr>
          <p:spPr>
            <a:xfrm>
              <a:off x="5520275" y="2266625"/>
              <a:ext cx="2276700" cy="1156200"/>
            </a:xfrm>
            <a:prstGeom prst="rect">
              <a:avLst/>
            </a:prstGeom>
            <a:solidFill>
              <a:srgbClr val="3581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6"/>
            <p:cNvSpPr txBox="1"/>
            <p:nvPr/>
          </p:nvSpPr>
          <p:spPr>
            <a:xfrm>
              <a:off x="5698175" y="2396225"/>
              <a:ext cx="1920900" cy="897000"/>
            </a:xfrm>
            <a:prstGeom prst="rect">
              <a:avLst/>
            </a:prstGeom>
            <a:solidFill>
              <a:srgbClr val="35819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 sz="2400">
                  <a:latin typeface="Amatic SC"/>
                  <a:ea typeface="Amatic SC"/>
                  <a:cs typeface="Amatic SC"/>
                  <a:sym typeface="Amatic SC"/>
                </a:rPr>
                <a:t>Tirar oli i sal a les llesques</a:t>
              </a:r>
              <a:endParaRPr sz="2400">
                <a:latin typeface="Amatic SC"/>
                <a:ea typeface="Amatic SC"/>
                <a:cs typeface="Amatic SC"/>
                <a:sym typeface="Amatic SC"/>
              </a:endParaRPr>
            </a:p>
          </p:txBody>
        </p:sp>
      </p:grpSp>
      <p:sp>
        <p:nvSpPr>
          <p:cNvPr id="216" name="Google Shape;216;p36"/>
          <p:cNvSpPr/>
          <p:nvPr/>
        </p:nvSpPr>
        <p:spPr>
          <a:xfrm>
            <a:off x="4037750" y="2792625"/>
            <a:ext cx="1017000" cy="5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581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6"/>
          <p:cNvSpPr/>
          <p:nvPr/>
        </p:nvSpPr>
        <p:spPr>
          <a:xfrm rot="1236330">
            <a:off x="4122342" y="3980494"/>
            <a:ext cx="1016959" cy="57693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581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6"/>
          <p:cNvSpPr/>
          <p:nvPr/>
        </p:nvSpPr>
        <p:spPr>
          <a:xfrm rot="5400000">
            <a:off x="1291475" y="4689925"/>
            <a:ext cx="751200" cy="5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581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6"/>
          <p:cNvSpPr/>
          <p:nvPr/>
        </p:nvSpPr>
        <p:spPr>
          <a:xfrm rot="3040495">
            <a:off x="3606528" y="4805692"/>
            <a:ext cx="1016853" cy="57664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581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/>
          <p:nvPr/>
        </p:nvSpPr>
        <p:spPr>
          <a:xfrm>
            <a:off x="5346325" y="3538250"/>
            <a:ext cx="4037025" cy="3366775"/>
          </a:xfrm>
          <a:custGeom>
            <a:rect b="b" l="l" r="r" t="t"/>
            <a:pathLst>
              <a:path extrusionOk="0" h="134671" w="161481">
                <a:moveTo>
                  <a:pt x="125943" y="0"/>
                </a:moveTo>
                <a:lnTo>
                  <a:pt x="72324" y="3740"/>
                </a:lnTo>
                <a:lnTo>
                  <a:pt x="0" y="75440"/>
                </a:lnTo>
                <a:lnTo>
                  <a:pt x="20575" y="134671"/>
                </a:lnTo>
                <a:lnTo>
                  <a:pt x="119708" y="133424"/>
                </a:lnTo>
                <a:lnTo>
                  <a:pt x="123449" y="99133"/>
                </a:lnTo>
                <a:lnTo>
                  <a:pt x="161481" y="93521"/>
                </a:lnTo>
                <a:lnTo>
                  <a:pt x="155870" y="31174"/>
                </a:lnTo>
                <a:close/>
              </a:path>
            </a:pathLst>
          </a:custGeom>
          <a:solidFill>
            <a:srgbClr val="358192"/>
          </a:solidFill>
          <a:ln>
            <a:noFill/>
          </a:ln>
        </p:spPr>
      </p:sp>
      <p:sp>
        <p:nvSpPr>
          <p:cNvPr id="225" name="Google Shape;225;p37"/>
          <p:cNvSpPr txBox="1"/>
          <p:nvPr/>
        </p:nvSpPr>
        <p:spPr>
          <a:xfrm>
            <a:off x="780650" y="740525"/>
            <a:ext cx="6512100" cy="17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600">
                <a:solidFill>
                  <a:srgbClr val="413F36"/>
                </a:solidFill>
                <a:latin typeface="Inconsolata"/>
                <a:ea typeface="Inconsolata"/>
                <a:cs typeface="Inconsolata"/>
                <a:sym typeface="Inconsolata"/>
              </a:rPr>
              <a:t>La </a:t>
            </a:r>
            <a:r>
              <a:rPr b="1" lang="ca-ES" sz="3600">
                <a:solidFill>
                  <a:srgbClr val="EB5554"/>
                </a:solidFill>
                <a:latin typeface="Inconsolata"/>
                <a:ea typeface="Inconsolata"/>
                <a:cs typeface="Inconsolata"/>
                <a:sym typeface="Inconsolata"/>
              </a:rPr>
              <a:t>programació estructurada</a:t>
            </a:r>
            <a:r>
              <a:rPr lang="ca-ES" sz="3600">
                <a:solidFill>
                  <a:srgbClr val="413F36"/>
                </a:solidFill>
                <a:latin typeface="Inconsolata"/>
                <a:ea typeface="Inconsolata"/>
                <a:cs typeface="Inconsolata"/>
                <a:sym typeface="Inconsolata"/>
              </a:rPr>
              <a:t> simplifica el problema dividint-lo en </a:t>
            </a:r>
            <a:r>
              <a:rPr b="1" lang="ca-ES" sz="3600">
                <a:solidFill>
                  <a:srgbClr val="3E55CE"/>
                </a:solidFill>
                <a:latin typeface="Inconsolata"/>
                <a:ea typeface="Inconsolata"/>
                <a:cs typeface="Inconsolata"/>
                <a:sym typeface="Inconsolata"/>
              </a:rPr>
              <a:t>passes</a:t>
            </a:r>
            <a:endParaRPr b="1" sz="3600">
              <a:solidFill>
                <a:srgbClr val="3E55CE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26" name="Google Shape;226;p37"/>
          <p:cNvSpPr/>
          <p:nvPr/>
        </p:nvSpPr>
        <p:spPr>
          <a:xfrm>
            <a:off x="3320025" y="3111450"/>
            <a:ext cx="1803600" cy="1336800"/>
          </a:xfrm>
          <a:prstGeom prst="wedgeRoundRectCallout">
            <a:avLst>
              <a:gd fmla="val 81334" name="adj1"/>
              <a:gd fmla="val 36346" name="adj2"/>
              <a:gd fmla="val 0" name="adj3"/>
            </a:avLst>
          </a:prstGeom>
          <a:solidFill>
            <a:srgbClr val="FFF29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latin typeface="Amatic SC"/>
                <a:ea typeface="Amatic SC"/>
                <a:cs typeface="Amatic SC"/>
                <a:sym typeface="Amatic SC"/>
              </a:rPr>
              <a:t>Esperar que es torni ...</a:t>
            </a:r>
            <a:endParaRPr sz="2400"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227" name="Google Shape;2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3125" y="3288025"/>
            <a:ext cx="3616424" cy="346109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7"/>
          <p:cNvSpPr/>
          <p:nvPr/>
        </p:nvSpPr>
        <p:spPr>
          <a:xfrm>
            <a:off x="3699075" y="4720938"/>
            <a:ext cx="1553700" cy="1001400"/>
          </a:xfrm>
          <a:prstGeom prst="wedgeRoundRectCallout">
            <a:avLst>
              <a:gd fmla="val 83379" name="adj1"/>
              <a:gd fmla="val -31944" name="adj2"/>
              <a:gd fmla="val 0" name="adj3"/>
            </a:avLst>
          </a:prstGeom>
          <a:solidFill>
            <a:srgbClr val="FFF29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3000">
                <a:latin typeface="Amatic SC"/>
                <a:ea typeface="Amatic SC"/>
                <a:cs typeface="Amatic SC"/>
                <a:sym typeface="Amatic SC"/>
              </a:rPr>
              <a:t>Groc?</a:t>
            </a:r>
            <a:endParaRPr b="1" sz="30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/>
        </p:nvSpPr>
        <p:spPr>
          <a:xfrm>
            <a:off x="780650" y="740525"/>
            <a:ext cx="6512100" cy="10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600">
                <a:solidFill>
                  <a:srgbClr val="413F36"/>
                </a:solidFill>
                <a:latin typeface="Inconsolata"/>
                <a:ea typeface="Inconsolata"/>
                <a:cs typeface="Inconsolata"/>
                <a:sym typeface="Inconsolata"/>
              </a:rPr>
              <a:t>exemple</a:t>
            </a:r>
            <a:endParaRPr sz="3600">
              <a:solidFill>
                <a:srgbClr val="413F36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13F36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4" name="Google Shape;234;p38"/>
          <p:cNvSpPr/>
          <p:nvPr/>
        </p:nvSpPr>
        <p:spPr>
          <a:xfrm>
            <a:off x="3886913" y="358525"/>
            <a:ext cx="3179700" cy="1233600"/>
          </a:xfrm>
          <a:prstGeom prst="wedgeRoundRectCallout">
            <a:avLst>
              <a:gd fmla="val -73220" name="adj1"/>
              <a:gd fmla="val 20756" name="adj2"/>
              <a:gd fmla="val 0" name="adj3"/>
            </a:avLst>
          </a:prstGeom>
          <a:solidFill>
            <a:srgbClr val="3581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600">
                <a:latin typeface="Amatic SC"/>
                <a:ea typeface="Amatic SC"/>
                <a:cs typeface="Amatic SC"/>
                <a:sym typeface="Amatic SC"/>
              </a:rPr>
              <a:t>Emplenar un got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</p:txBody>
      </p:sp>
      <p:grpSp>
        <p:nvGrpSpPr>
          <p:cNvPr id="235" name="Google Shape;235;p38"/>
          <p:cNvGrpSpPr/>
          <p:nvPr/>
        </p:nvGrpSpPr>
        <p:grpSpPr>
          <a:xfrm>
            <a:off x="215516" y="1665274"/>
            <a:ext cx="4404232" cy="1833099"/>
            <a:chOff x="311750" y="1621050"/>
            <a:chExt cx="4791375" cy="1833099"/>
          </a:xfrm>
        </p:grpSpPr>
        <p:sp>
          <p:nvSpPr>
            <p:cNvPr id="236" name="Google Shape;236;p38"/>
            <p:cNvSpPr/>
            <p:nvPr/>
          </p:nvSpPr>
          <p:spPr>
            <a:xfrm>
              <a:off x="311750" y="1621050"/>
              <a:ext cx="4713600" cy="1749900"/>
            </a:xfrm>
            <a:prstGeom prst="roundRect">
              <a:avLst>
                <a:gd fmla="val 16667" name="adj"/>
              </a:avLst>
            </a:prstGeom>
            <a:solidFill>
              <a:srgbClr val="FFF2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7" name="Google Shape;237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9477" y="1704200"/>
              <a:ext cx="916329" cy="1749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95796" y="2308554"/>
              <a:ext cx="916330" cy="9543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9" name="Google Shape;239;p38"/>
            <p:cNvSpPr txBox="1"/>
            <p:nvPr/>
          </p:nvSpPr>
          <p:spPr>
            <a:xfrm>
              <a:off x="2712125" y="1962375"/>
              <a:ext cx="2391000" cy="123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 sz="2400">
                  <a:latin typeface="Inconsolata"/>
                  <a:ea typeface="Inconsolata"/>
                  <a:cs typeface="Inconsolata"/>
                  <a:sym typeface="Inconsolata"/>
                </a:rPr>
                <a:t>Comprovar que tenim ampolla i got</a:t>
              </a:r>
              <a:endParaRPr sz="24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sp>
        <p:nvSpPr>
          <p:cNvPr id="240" name="Google Shape;240;p38"/>
          <p:cNvSpPr/>
          <p:nvPr/>
        </p:nvSpPr>
        <p:spPr>
          <a:xfrm rot="367845">
            <a:off x="523026" y="3411171"/>
            <a:ext cx="4404591" cy="1750041"/>
          </a:xfrm>
          <a:prstGeom prst="roundRect">
            <a:avLst>
              <a:gd fmla="val 16667" name="adj"/>
            </a:avLst>
          </a:prstGeom>
          <a:solidFill>
            <a:srgbClr val="A89D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8"/>
          <p:cNvSpPr txBox="1"/>
          <p:nvPr/>
        </p:nvSpPr>
        <p:spPr>
          <a:xfrm rot="367668">
            <a:off x="2007514" y="3732461"/>
            <a:ext cx="2234266" cy="12337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latin typeface="Inconsolata"/>
                <a:ea typeface="Inconsolata"/>
                <a:cs typeface="Inconsolata"/>
                <a:sym typeface="Inconsolata"/>
              </a:rPr>
              <a:t>Comprovar que l’ampolla té líquid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242" name="Google Shape;24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67857">
            <a:off x="1100416" y="3302893"/>
            <a:ext cx="856260" cy="1750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38"/>
          <p:cNvGrpSpPr/>
          <p:nvPr/>
        </p:nvGrpSpPr>
        <p:grpSpPr>
          <a:xfrm rot="533021">
            <a:off x="2295074" y="5130135"/>
            <a:ext cx="4404432" cy="1749885"/>
            <a:chOff x="1503875" y="5244400"/>
            <a:chExt cx="4713600" cy="1749900"/>
          </a:xfrm>
        </p:grpSpPr>
        <p:sp>
          <p:nvSpPr>
            <p:cNvPr id="244" name="Google Shape;244;p38"/>
            <p:cNvSpPr/>
            <p:nvPr/>
          </p:nvSpPr>
          <p:spPr>
            <a:xfrm>
              <a:off x="1503875" y="5244400"/>
              <a:ext cx="4713600" cy="1749900"/>
            </a:xfrm>
            <a:prstGeom prst="roundRect">
              <a:avLst>
                <a:gd fmla="val 16667" name="adj"/>
              </a:avLst>
            </a:prstGeom>
            <a:solidFill>
              <a:srgbClr val="FFF2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8"/>
            <p:cNvSpPr txBox="1"/>
            <p:nvPr/>
          </p:nvSpPr>
          <p:spPr>
            <a:xfrm>
              <a:off x="3661300" y="5595850"/>
              <a:ext cx="1513500" cy="123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 sz="2400">
                  <a:latin typeface="Inconsolata"/>
                  <a:ea typeface="Inconsolata"/>
                  <a:cs typeface="Inconsolata"/>
                  <a:sym typeface="Inconsolata"/>
                </a:rPr>
                <a:t>Destapar ampolla</a:t>
              </a:r>
              <a:endParaRPr sz="24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246" name="Google Shape;246;p38"/>
            <p:cNvSpPr/>
            <p:nvPr/>
          </p:nvSpPr>
          <p:spPr>
            <a:xfrm>
              <a:off x="3522725" y="5270875"/>
              <a:ext cx="675900" cy="4833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0A29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7" name="Google Shape;247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801100" y="5337675"/>
              <a:ext cx="794299" cy="1615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8" name="Google Shape;248;p38"/>
          <p:cNvSpPr/>
          <p:nvPr/>
        </p:nvSpPr>
        <p:spPr>
          <a:xfrm rot="-392358">
            <a:off x="5093895" y="3668427"/>
            <a:ext cx="4404455" cy="1749875"/>
          </a:xfrm>
          <a:prstGeom prst="roundRect">
            <a:avLst>
              <a:gd fmla="val 16667" name="adj"/>
            </a:avLst>
          </a:prstGeom>
          <a:solidFill>
            <a:srgbClr val="A89D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392404">
            <a:off x="6727980" y="4326981"/>
            <a:ext cx="665016" cy="85305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8"/>
          <p:cNvSpPr txBox="1"/>
          <p:nvPr/>
        </p:nvSpPr>
        <p:spPr>
          <a:xfrm rot="-392492">
            <a:off x="7386179" y="4018288"/>
            <a:ext cx="1414107" cy="12335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latin typeface="Inconsolata"/>
                <a:ea typeface="Inconsolata"/>
                <a:cs typeface="Inconsolata"/>
                <a:sym typeface="Inconsolata"/>
              </a:rPr>
              <a:t>Emplenar got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251" name="Google Shape;25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679232">
            <a:off x="5895018" y="3709329"/>
            <a:ext cx="786232" cy="15272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2" name="Google Shape;252;p38"/>
          <p:cNvGrpSpPr/>
          <p:nvPr/>
        </p:nvGrpSpPr>
        <p:grpSpPr>
          <a:xfrm rot="-394838">
            <a:off x="5870522" y="2000968"/>
            <a:ext cx="3736633" cy="1749880"/>
            <a:chOff x="6005329" y="2036750"/>
            <a:chExt cx="3736676" cy="1749900"/>
          </a:xfrm>
        </p:grpSpPr>
        <p:sp>
          <p:nvSpPr>
            <p:cNvPr id="253" name="Google Shape;253;p38"/>
            <p:cNvSpPr/>
            <p:nvPr/>
          </p:nvSpPr>
          <p:spPr>
            <a:xfrm>
              <a:off x="6005329" y="2036750"/>
              <a:ext cx="3736500" cy="1749900"/>
            </a:xfrm>
            <a:prstGeom prst="roundRect">
              <a:avLst>
                <a:gd fmla="val 16667" name="adj"/>
              </a:avLst>
            </a:prstGeom>
            <a:solidFill>
              <a:srgbClr val="FFF2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54" name="Google Shape;254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87752" y="2200918"/>
              <a:ext cx="716232" cy="14779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5" name="Google Shape;255;p38"/>
            <p:cNvSpPr txBox="1"/>
            <p:nvPr/>
          </p:nvSpPr>
          <p:spPr>
            <a:xfrm>
              <a:off x="8049105" y="2418975"/>
              <a:ext cx="1692900" cy="104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-ES" sz="2400">
                  <a:latin typeface="Inconsolata"/>
                  <a:ea typeface="Inconsolata"/>
                  <a:cs typeface="Inconsolata"/>
                  <a:sym typeface="Inconsolata"/>
                </a:rPr>
                <a:t>Tapar ampolla</a:t>
              </a:r>
              <a:endParaRPr sz="24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256" name="Google Shape;256;p38"/>
            <p:cNvSpPr/>
            <p:nvPr/>
          </p:nvSpPr>
          <p:spPr>
            <a:xfrm>
              <a:off x="7940775" y="2144500"/>
              <a:ext cx="528300" cy="4083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0A29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/>
          <p:nvPr/>
        </p:nvSpPr>
        <p:spPr>
          <a:xfrm>
            <a:off x="1932775" y="6063325"/>
            <a:ext cx="3460200" cy="561000"/>
          </a:xfrm>
          <a:prstGeom prst="flowChartConnector">
            <a:avLst/>
          </a:prstGeom>
          <a:solidFill>
            <a:srgbClr val="245E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4900" y="3585000"/>
            <a:ext cx="3238198" cy="294787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9"/>
          <p:cNvSpPr/>
          <p:nvPr/>
        </p:nvSpPr>
        <p:spPr>
          <a:xfrm>
            <a:off x="6655625" y="2961375"/>
            <a:ext cx="2525094" cy="2197854"/>
          </a:xfrm>
          <a:prstGeom prst="irregularSeal2">
            <a:avLst/>
          </a:prstGeom>
          <a:solidFill>
            <a:srgbClr val="3581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9"/>
          <p:cNvSpPr txBox="1"/>
          <p:nvPr/>
        </p:nvSpPr>
        <p:spPr>
          <a:xfrm>
            <a:off x="704450" y="740525"/>
            <a:ext cx="6119400" cy="17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3600">
                <a:solidFill>
                  <a:srgbClr val="EB5554"/>
                </a:solidFill>
                <a:latin typeface="Inconsolata"/>
                <a:ea typeface="Inconsolata"/>
                <a:cs typeface="Inconsolata"/>
                <a:sym typeface="Inconsolata"/>
              </a:rPr>
              <a:t>L’abstracció</a:t>
            </a:r>
            <a:r>
              <a:rPr lang="ca-ES" sz="3600">
                <a:solidFill>
                  <a:srgbClr val="413F36"/>
                </a:solidFill>
                <a:latin typeface="Inconsolata"/>
                <a:ea typeface="Inconsolata"/>
                <a:cs typeface="Inconsolata"/>
                <a:sym typeface="Inconsolata"/>
              </a:rPr>
              <a:t> es basa en centrar-se en l’essencial dels components</a:t>
            </a:r>
            <a:endParaRPr b="1" sz="3600">
              <a:solidFill>
                <a:srgbClr val="EB5554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265" name="Google Shape;26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8350" y="2854137"/>
            <a:ext cx="1959574" cy="18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9"/>
          <p:cNvSpPr txBox="1"/>
          <p:nvPr/>
        </p:nvSpPr>
        <p:spPr>
          <a:xfrm>
            <a:off x="6995988" y="2400375"/>
            <a:ext cx="10443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latin typeface="Amatic SC"/>
                <a:ea typeface="Amatic SC"/>
                <a:cs typeface="Amatic SC"/>
                <a:sym typeface="Amatic SC"/>
              </a:rPr>
              <a:t>Persona</a:t>
            </a:r>
            <a:endParaRPr sz="30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67" name="Google Shape;267;p39"/>
          <p:cNvSpPr txBox="1"/>
          <p:nvPr/>
        </p:nvSpPr>
        <p:spPr>
          <a:xfrm>
            <a:off x="6795925" y="5736000"/>
            <a:ext cx="2073000" cy="13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latin typeface="Amatic SC"/>
                <a:ea typeface="Amatic SC"/>
                <a:cs typeface="Amatic SC"/>
                <a:sym typeface="Amatic SC"/>
              </a:rPr>
              <a:t>Ho sé, ho sé, falta alguna cosa...</a:t>
            </a:r>
            <a:endParaRPr sz="24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68" name="Google Shape;268;p39"/>
          <p:cNvSpPr/>
          <p:nvPr/>
        </p:nvSpPr>
        <p:spPr>
          <a:xfrm>
            <a:off x="7512925" y="4302000"/>
            <a:ext cx="467600" cy="1496350"/>
          </a:xfrm>
          <a:custGeom>
            <a:rect b="b" l="l" r="r" t="t"/>
            <a:pathLst>
              <a:path extrusionOk="0" h="59854" w="18704">
                <a:moveTo>
                  <a:pt x="18704" y="59854"/>
                </a:moveTo>
                <a:cubicBezTo>
                  <a:pt x="18704" y="47156"/>
                  <a:pt x="8476" y="36525"/>
                  <a:pt x="4987" y="24316"/>
                </a:cubicBezTo>
                <a:cubicBezTo>
                  <a:pt x="3331" y="18521"/>
                  <a:pt x="4987" y="12262"/>
                  <a:pt x="4987" y="6235"/>
                </a:cubicBezTo>
                <a:cubicBezTo>
                  <a:pt x="4987" y="4146"/>
                  <a:pt x="6453" y="0"/>
                  <a:pt x="4364" y="0"/>
                </a:cubicBezTo>
                <a:cubicBezTo>
                  <a:pt x="2116" y="0"/>
                  <a:pt x="-623" y="7482"/>
                  <a:pt x="623" y="5611"/>
                </a:cubicBezTo>
                <a:cubicBezTo>
                  <a:pt x="854" y="5264"/>
                  <a:pt x="4225" y="578"/>
                  <a:pt x="4364" y="624"/>
                </a:cubicBezTo>
                <a:cubicBezTo>
                  <a:pt x="7016" y="1509"/>
                  <a:pt x="8726" y="4357"/>
                  <a:pt x="9975" y="6858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9" name="Google Shape;269;p39"/>
          <p:cNvSpPr/>
          <p:nvPr/>
        </p:nvSpPr>
        <p:spPr>
          <a:xfrm rot="-1155423">
            <a:off x="4872985" y="3756500"/>
            <a:ext cx="1745567" cy="137155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581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/>
          <p:nvPr/>
        </p:nvSpPr>
        <p:spPr>
          <a:xfrm>
            <a:off x="3493476" y="2992375"/>
            <a:ext cx="5598072" cy="2748924"/>
          </a:xfrm>
          <a:prstGeom prst="cloud">
            <a:avLst/>
          </a:prstGeom>
          <a:solidFill>
            <a:srgbClr val="3581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40"/>
          <p:cNvSpPr txBox="1"/>
          <p:nvPr/>
        </p:nvSpPr>
        <p:spPr>
          <a:xfrm>
            <a:off x="780650" y="740525"/>
            <a:ext cx="7097700" cy="17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600">
                <a:solidFill>
                  <a:srgbClr val="413F36"/>
                </a:solidFill>
                <a:latin typeface="Inconsolata"/>
                <a:ea typeface="Inconsolata"/>
                <a:cs typeface="Inconsolata"/>
                <a:sym typeface="Inconsolata"/>
              </a:rPr>
              <a:t>Les metodologies evolucionen en resposta a l’increment de complexitat</a:t>
            </a:r>
            <a:endParaRPr b="1" sz="3600">
              <a:solidFill>
                <a:srgbClr val="413F36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276" name="Google Shape;27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5525" y="3536425"/>
            <a:ext cx="5143626" cy="285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1"/>
          <p:cNvSpPr/>
          <p:nvPr/>
        </p:nvSpPr>
        <p:spPr>
          <a:xfrm>
            <a:off x="1231300" y="887701"/>
            <a:ext cx="6729264" cy="4982472"/>
          </a:xfrm>
          <a:prstGeom prst="cloud">
            <a:avLst/>
          </a:prstGeom>
          <a:solidFill>
            <a:srgbClr val="3581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1"/>
          <p:cNvSpPr txBox="1"/>
          <p:nvPr/>
        </p:nvSpPr>
        <p:spPr>
          <a:xfrm>
            <a:off x="2176275" y="1809225"/>
            <a:ext cx="3608100" cy="24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La programació estructurada comença a tenir problemes</a:t>
            </a:r>
            <a:r>
              <a:rPr lang="ca-ES" sz="2400">
                <a:solidFill>
                  <a:srgbClr val="413F36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ca-ES" sz="2400">
                <a:solidFill>
                  <a:srgbClr val="95CEDB"/>
                </a:solidFill>
                <a:latin typeface="Consolas"/>
                <a:ea typeface="Consolas"/>
                <a:cs typeface="Consolas"/>
                <a:sym typeface="Consolas"/>
              </a:rPr>
              <a:t>al passar de les 100.000 línies de codi</a:t>
            </a:r>
            <a:endParaRPr b="1" sz="3000">
              <a:solidFill>
                <a:srgbClr val="95CED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83" name="Google Shape;28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1075" y="2382538"/>
            <a:ext cx="2693475" cy="410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1"/>
          <p:cNvSpPr txBox="1"/>
          <p:nvPr/>
        </p:nvSpPr>
        <p:spPr>
          <a:xfrm>
            <a:off x="4352500" y="4146888"/>
            <a:ext cx="113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Stein</a:t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2"/>
          <p:cNvSpPr/>
          <p:nvPr/>
        </p:nvSpPr>
        <p:spPr>
          <a:xfrm>
            <a:off x="1493300" y="2838076"/>
            <a:ext cx="7773084" cy="3859920"/>
          </a:xfrm>
          <a:prstGeom prst="cloud">
            <a:avLst/>
          </a:prstGeom>
          <a:solidFill>
            <a:srgbClr val="3581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1252" y="4394612"/>
            <a:ext cx="1605973" cy="1749076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2"/>
          <p:cNvSpPr txBox="1"/>
          <p:nvPr/>
        </p:nvSpPr>
        <p:spPr>
          <a:xfrm>
            <a:off x="796675" y="900000"/>
            <a:ext cx="8778900" cy="13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600">
                <a:solidFill>
                  <a:srgbClr val="413F36"/>
                </a:solidFill>
                <a:latin typeface="Inconsolata"/>
                <a:ea typeface="Inconsolata"/>
                <a:cs typeface="Inconsolata"/>
                <a:sym typeface="Inconsolata"/>
              </a:rPr>
              <a:t>La </a:t>
            </a:r>
            <a:r>
              <a:rPr b="1" lang="ca-ES" sz="3600">
                <a:solidFill>
                  <a:srgbClr val="EB5554"/>
                </a:solidFill>
                <a:latin typeface="Inconsolata"/>
                <a:ea typeface="Inconsolata"/>
                <a:cs typeface="Inconsolata"/>
                <a:sym typeface="Inconsolata"/>
              </a:rPr>
              <a:t>orientació a objectes</a:t>
            </a:r>
            <a:r>
              <a:rPr lang="ca-ES" sz="3600">
                <a:solidFill>
                  <a:srgbClr val="413F36"/>
                </a:solidFill>
                <a:latin typeface="Inconsolata"/>
                <a:ea typeface="Inconsolata"/>
                <a:cs typeface="Inconsolata"/>
                <a:sym typeface="Inconsolata"/>
              </a:rPr>
              <a:t> és una metodologia de programació</a:t>
            </a:r>
            <a:endParaRPr b="0" i="0" sz="1800" u="none" cap="none" strike="noStrike">
              <a:solidFill>
                <a:srgbClr val="413F36"/>
              </a:solidFill>
            </a:endParaRPr>
          </a:p>
        </p:txBody>
      </p:sp>
      <p:sp>
        <p:nvSpPr>
          <p:cNvPr id="292" name="Google Shape;292;p42"/>
          <p:cNvSpPr txBox="1"/>
          <p:nvPr/>
        </p:nvSpPr>
        <p:spPr>
          <a:xfrm>
            <a:off x="2140440" y="5611680"/>
            <a:ext cx="11973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4400">
                <a:latin typeface="Amatic SC"/>
                <a:ea typeface="Amatic SC"/>
                <a:cs typeface="Amatic SC"/>
                <a:sym typeface="Amatic SC"/>
              </a:rPr>
              <a:t>cotxe</a:t>
            </a:r>
            <a:endParaRPr b="0" i="0" sz="1800" u="none" cap="none" strike="noStrike"/>
          </a:p>
        </p:txBody>
      </p:sp>
      <p:sp>
        <p:nvSpPr>
          <p:cNvPr id="293" name="Google Shape;293;p42"/>
          <p:cNvSpPr txBox="1"/>
          <p:nvPr/>
        </p:nvSpPr>
        <p:spPr>
          <a:xfrm>
            <a:off x="6050435" y="4049980"/>
            <a:ext cx="9627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4400">
                <a:latin typeface="Amatic SC"/>
                <a:ea typeface="Amatic SC"/>
                <a:cs typeface="Amatic SC"/>
                <a:sym typeface="Amatic SC"/>
              </a:rPr>
              <a:t>PC</a:t>
            </a:r>
            <a:endParaRPr b="0" i="0" sz="1800" u="none" cap="none" strike="noStrike"/>
          </a:p>
        </p:txBody>
      </p:sp>
      <p:sp>
        <p:nvSpPr>
          <p:cNvPr id="294" name="Google Shape;294;p42"/>
          <p:cNvSpPr txBox="1"/>
          <p:nvPr/>
        </p:nvSpPr>
        <p:spPr>
          <a:xfrm>
            <a:off x="6990160" y="3976850"/>
            <a:ext cx="17550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4400">
                <a:latin typeface="Amatic SC"/>
                <a:ea typeface="Amatic SC"/>
                <a:cs typeface="Amatic SC"/>
                <a:sym typeface="Amatic SC"/>
              </a:rPr>
              <a:t>Tomata</a:t>
            </a:r>
            <a:endParaRPr b="0" i="0" sz="1800" u="none" cap="none" strike="noStrike"/>
          </a:p>
        </p:txBody>
      </p:sp>
      <p:sp>
        <p:nvSpPr>
          <p:cNvPr id="295" name="Google Shape;295;p42"/>
          <p:cNvSpPr txBox="1"/>
          <p:nvPr/>
        </p:nvSpPr>
        <p:spPr>
          <a:xfrm>
            <a:off x="4309200" y="3333240"/>
            <a:ext cx="9852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4400">
                <a:latin typeface="Amatic SC"/>
                <a:ea typeface="Amatic SC"/>
                <a:cs typeface="Amatic SC"/>
                <a:sym typeface="Amatic SC"/>
              </a:rPr>
              <a:t>jerro</a:t>
            </a:r>
            <a:endParaRPr b="0" i="0" sz="1800" u="none" cap="none" strike="noStrike"/>
          </a:p>
        </p:txBody>
      </p:sp>
      <p:pic>
        <p:nvPicPr>
          <p:cNvPr id="296" name="Google Shape;29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0000" y="3167827"/>
            <a:ext cx="1055297" cy="97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3300" y="3772888"/>
            <a:ext cx="2484330" cy="199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3150" y="4049969"/>
            <a:ext cx="1197301" cy="1139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/>
          <p:nvPr/>
        </p:nvSpPr>
        <p:spPr>
          <a:xfrm>
            <a:off x="2634200" y="2992700"/>
            <a:ext cx="7076475" cy="3553825"/>
          </a:xfrm>
          <a:custGeom>
            <a:rect b="b" l="l" r="r" t="t"/>
            <a:pathLst>
              <a:path extrusionOk="0" h="142153" w="283059">
                <a:moveTo>
                  <a:pt x="0" y="115967"/>
                </a:moveTo>
                <a:lnTo>
                  <a:pt x="14963" y="56736"/>
                </a:lnTo>
                <a:lnTo>
                  <a:pt x="50502" y="33668"/>
                </a:lnTo>
                <a:lnTo>
                  <a:pt x="142153" y="4364"/>
                </a:lnTo>
                <a:lnTo>
                  <a:pt x="231934" y="0"/>
                </a:lnTo>
                <a:lnTo>
                  <a:pt x="283059" y="39902"/>
                </a:lnTo>
                <a:lnTo>
                  <a:pt x="269342" y="102250"/>
                </a:lnTo>
                <a:lnTo>
                  <a:pt x="55489" y="142153"/>
                </a:lnTo>
                <a:close/>
              </a:path>
            </a:pathLst>
          </a:custGeom>
          <a:solidFill>
            <a:srgbClr val="358192"/>
          </a:solidFill>
          <a:ln>
            <a:noFill/>
          </a:ln>
        </p:spPr>
      </p:sp>
      <p:sp>
        <p:nvSpPr>
          <p:cNvPr id="304" name="Google Shape;304;p43"/>
          <p:cNvSpPr/>
          <p:nvPr/>
        </p:nvSpPr>
        <p:spPr>
          <a:xfrm>
            <a:off x="3023875" y="4504625"/>
            <a:ext cx="6297125" cy="1932800"/>
          </a:xfrm>
          <a:custGeom>
            <a:rect b="b" l="l" r="r" t="t"/>
            <a:pathLst>
              <a:path extrusionOk="0" h="77312" w="251885">
                <a:moveTo>
                  <a:pt x="6235" y="39903"/>
                </a:moveTo>
                <a:lnTo>
                  <a:pt x="221958" y="0"/>
                </a:lnTo>
                <a:lnTo>
                  <a:pt x="251885" y="9976"/>
                </a:lnTo>
                <a:lnTo>
                  <a:pt x="233181" y="29927"/>
                </a:lnTo>
                <a:lnTo>
                  <a:pt x="38032" y="77312"/>
                </a:lnTo>
                <a:lnTo>
                  <a:pt x="0" y="61101"/>
                </a:lnTo>
                <a:close/>
              </a:path>
            </a:pathLst>
          </a:custGeom>
          <a:solidFill>
            <a:srgbClr val="CFD8DC"/>
          </a:solidFill>
          <a:ln>
            <a:noFill/>
          </a:ln>
        </p:spPr>
      </p:sp>
      <p:sp>
        <p:nvSpPr>
          <p:cNvPr id="305" name="Google Shape;305;p43"/>
          <p:cNvSpPr txBox="1"/>
          <p:nvPr/>
        </p:nvSpPr>
        <p:spPr>
          <a:xfrm>
            <a:off x="780650" y="740525"/>
            <a:ext cx="8283900" cy="17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600">
                <a:solidFill>
                  <a:srgbClr val="413F36"/>
                </a:solidFill>
                <a:latin typeface="Inconsolata"/>
                <a:ea typeface="Inconsolata"/>
                <a:cs typeface="Inconsolata"/>
                <a:sym typeface="Inconsolata"/>
              </a:rPr>
              <a:t>Es basa en </a:t>
            </a:r>
            <a:r>
              <a:rPr b="1" lang="ca-ES" sz="3600">
                <a:solidFill>
                  <a:srgbClr val="EB5554"/>
                </a:solidFill>
                <a:latin typeface="Inconsolata"/>
                <a:ea typeface="Inconsolata"/>
                <a:cs typeface="Inconsolata"/>
                <a:sym typeface="Inconsolata"/>
              </a:rPr>
              <a:t>reconèixer els objectes</a:t>
            </a:r>
            <a:r>
              <a:rPr b="1" lang="ca-ES" sz="3600">
                <a:solidFill>
                  <a:srgbClr val="413F36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ca-ES" sz="3600">
                <a:solidFill>
                  <a:srgbClr val="413F36"/>
                </a:solidFill>
                <a:latin typeface="Inconsolata"/>
                <a:ea typeface="Inconsolata"/>
                <a:cs typeface="Inconsolata"/>
                <a:sym typeface="Inconsolata"/>
              </a:rPr>
              <a:t>que composen el problema</a:t>
            </a:r>
            <a:endParaRPr sz="3600">
              <a:solidFill>
                <a:srgbClr val="413F36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306" name="Google Shape;30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1163" y="3306903"/>
            <a:ext cx="2459949" cy="206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0500" y="3499250"/>
            <a:ext cx="3111051" cy="261084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3"/>
          <p:cNvSpPr txBox="1"/>
          <p:nvPr/>
        </p:nvSpPr>
        <p:spPr>
          <a:xfrm>
            <a:off x="2774475" y="2782250"/>
            <a:ext cx="10287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3000">
                <a:solidFill>
                  <a:srgbClr val="3E55CE"/>
                </a:solidFill>
                <a:latin typeface="Amatic SC"/>
                <a:ea typeface="Amatic SC"/>
                <a:cs typeface="Amatic SC"/>
                <a:sym typeface="Amatic SC"/>
              </a:rPr>
              <a:t>Pilot</a:t>
            </a:r>
            <a:endParaRPr b="1" sz="3000">
              <a:solidFill>
                <a:srgbClr val="3E55CE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09" name="Google Shape;309;p43"/>
          <p:cNvSpPr/>
          <p:nvPr/>
        </p:nvSpPr>
        <p:spPr>
          <a:xfrm>
            <a:off x="3522650" y="3102838"/>
            <a:ext cx="1080475" cy="524450"/>
          </a:xfrm>
          <a:custGeom>
            <a:rect b="b" l="l" r="r" t="t"/>
            <a:pathLst>
              <a:path extrusionOk="0" h="20978" w="43219">
                <a:moveTo>
                  <a:pt x="0" y="1205"/>
                </a:moveTo>
                <a:cubicBezTo>
                  <a:pt x="10991" y="-993"/>
                  <a:pt x="25118" y="-486"/>
                  <a:pt x="33044" y="7440"/>
                </a:cubicBezTo>
                <a:cubicBezTo>
                  <a:pt x="36471" y="10867"/>
                  <a:pt x="37837" y="15876"/>
                  <a:pt x="40526" y="19909"/>
                </a:cubicBezTo>
                <a:cubicBezTo>
                  <a:pt x="40771" y="20276"/>
                  <a:pt x="41591" y="20533"/>
                  <a:pt x="41150" y="20533"/>
                </a:cubicBezTo>
                <a:cubicBezTo>
                  <a:pt x="37245" y="20533"/>
                  <a:pt x="33312" y="18306"/>
                  <a:pt x="30551" y="15545"/>
                </a:cubicBezTo>
                <a:cubicBezTo>
                  <a:pt x="30052" y="15046"/>
                  <a:pt x="39191" y="22313"/>
                  <a:pt x="39903" y="20533"/>
                </a:cubicBezTo>
                <a:cubicBezTo>
                  <a:pt x="41176" y="17351"/>
                  <a:pt x="44821" y="8133"/>
                  <a:pt x="42397" y="10557"/>
                </a:cubicBezTo>
              </a:path>
            </a:pathLst>
          </a:custGeom>
          <a:noFill/>
          <a:ln cap="flat" cmpd="sng" w="38100">
            <a:solidFill>
              <a:srgbClr val="3E55CE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0" name="Google Shape;310;p43"/>
          <p:cNvSpPr txBox="1"/>
          <p:nvPr/>
        </p:nvSpPr>
        <p:spPr>
          <a:xfrm>
            <a:off x="2141800" y="3869875"/>
            <a:ext cx="10287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3000">
                <a:solidFill>
                  <a:srgbClr val="3E55CE"/>
                </a:solidFill>
                <a:latin typeface="Amatic SC"/>
                <a:ea typeface="Amatic SC"/>
                <a:cs typeface="Amatic SC"/>
                <a:sym typeface="Amatic SC"/>
              </a:rPr>
              <a:t>cotxe</a:t>
            </a:r>
            <a:endParaRPr b="1" sz="3000">
              <a:solidFill>
                <a:srgbClr val="3E55CE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11" name="Google Shape;311;p43"/>
          <p:cNvSpPr/>
          <p:nvPr/>
        </p:nvSpPr>
        <p:spPr>
          <a:xfrm>
            <a:off x="2571850" y="4489050"/>
            <a:ext cx="707900" cy="545550"/>
          </a:xfrm>
          <a:custGeom>
            <a:rect b="b" l="l" r="r" t="t"/>
            <a:pathLst>
              <a:path extrusionOk="0" h="21822" w="28316">
                <a:moveTo>
                  <a:pt x="0" y="0"/>
                </a:moveTo>
                <a:cubicBezTo>
                  <a:pt x="472" y="4725"/>
                  <a:pt x="1903" y="10127"/>
                  <a:pt x="5611" y="13093"/>
                </a:cubicBezTo>
                <a:cubicBezTo>
                  <a:pt x="8288" y="15234"/>
                  <a:pt x="12180" y="15209"/>
                  <a:pt x="15587" y="15587"/>
                </a:cubicBezTo>
                <a:cubicBezTo>
                  <a:pt x="18142" y="15871"/>
                  <a:pt x="20524" y="17094"/>
                  <a:pt x="23069" y="17457"/>
                </a:cubicBezTo>
                <a:cubicBezTo>
                  <a:pt x="24715" y="17692"/>
                  <a:pt x="29094" y="18755"/>
                  <a:pt x="28056" y="17457"/>
                </a:cubicBezTo>
                <a:cubicBezTo>
                  <a:pt x="25846" y="14693"/>
                  <a:pt x="22453" y="13101"/>
                  <a:pt x="19951" y="10599"/>
                </a:cubicBezTo>
                <a:cubicBezTo>
                  <a:pt x="17766" y="8414"/>
                  <a:pt x="27785" y="13903"/>
                  <a:pt x="26809" y="16834"/>
                </a:cubicBezTo>
                <a:cubicBezTo>
                  <a:pt x="25862" y="19678"/>
                  <a:pt x="22008" y="20481"/>
                  <a:pt x="19328" y="21822"/>
                </a:cubicBezTo>
              </a:path>
            </a:pathLst>
          </a:custGeom>
          <a:noFill/>
          <a:ln cap="flat" cmpd="sng" w="38100">
            <a:solidFill>
              <a:srgbClr val="3E55CE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2" name="Google Shape;312;p43"/>
          <p:cNvSpPr txBox="1"/>
          <p:nvPr/>
        </p:nvSpPr>
        <p:spPr>
          <a:xfrm>
            <a:off x="7322400" y="6176725"/>
            <a:ext cx="10287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3000">
                <a:solidFill>
                  <a:srgbClr val="3E55CE"/>
                </a:solidFill>
                <a:latin typeface="Amatic SC"/>
                <a:ea typeface="Amatic SC"/>
                <a:cs typeface="Amatic SC"/>
                <a:sym typeface="Amatic SC"/>
              </a:rPr>
              <a:t>Pista</a:t>
            </a:r>
            <a:endParaRPr b="1" sz="3000">
              <a:solidFill>
                <a:srgbClr val="3E55CE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13" name="Google Shape;313;p43"/>
          <p:cNvSpPr/>
          <p:nvPr/>
        </p:nvSpPr>
        <p:spPr>
          <a:xfrm>
            <a:off x="6553371" y="5571501"/>
            <a:ext cx="788075" cy="962800"/>
          </a:xfrm>
          <a:custGeom>
            <a:rect b="b" l="l" r="r" t="t"/>
            <a:pathLst>
              <a:path extrusionOk="0" h="38512" w="31523">
                <a:moveTo>
                  <a:pt x="31523" y="38377"/>
                </a:moveTo>
                <a:cubicBezTo>
                  <a:pt x="21813" y="39457"/>
                  <a:pt x="12246" y="29301"/>
                  <a:pt x="8455" y="20297"/>
                </a:cubicBezTo>
                <a:cubicBezTo>
                  <a:pt x="6067" y="14625"/>
                  <a:pt x="6660" y="8055"/>
                  <a:pt x="4714" y="2216"/>
                </a:cubicBezTo>
                <a:cubicBezTo>
                  <a:pt x="4015" y="120"/>
                  <a:pt x="-349" y="9300"/>
                  <a:pt x="349" y="7204"/>
                </a:cubicBezTo>
                <a:cubicBezTo>
                  <a:pt x="1143" y="4821"/>
                  <a:pt x="1052" y="1035"/>
                  <a:pt x="3467" y="345"/>
                </a:cubicBezTo>
                <a:cubicBezTo>
                  <a:pt x="5882" y="-345"/>
                  <a:pt x="8551" y="1686"/>
                  <a:pt x="10325" y="3463"/>
                </a:cubicBezTo>
              </a:path>
            </a:pathLst>
          </a:custGeom>
          <a:noFill/>
          <a:ln cap="flat" cmpd="sng" w="38100">
            <a:solidFill>
              <a:srgbClr val="3E55CE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4" name="Google Shape;314;p43"/>
          <p:cNvSpPr txBox="1"/>
          <p:nvPr/>
        </p:nvSpPr>
        <p:spPr>
          <a:xfrm>
            <a:off x="3915250" y="6458100"/>
            <a:ext cx="10287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3000">
                <a:solidFill>
                  <a:srgbClr val="3E55CE"/>
                </a:solidFill>
                <a:latin typeface="Amatic SC"/>
                <a:ea typeface="Amatic SC"/>
                <a:cs typeface="Amatic SC"/>
                <a:sym typeface="Amatic SC"/>
              </a:rPr>
              <a:t>Roda</a:t>
            </a:r>
            <a:endParaRPr b="1" sz="3000">
              <a:solidFill>
                <a:srgbClr val="3E55CE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15" name="Google Shape;315;p43"/>
          <p:cNvSpPr/>
          <p:nvPr/>
        </p:nvSpPr>
        <p:spPr>
          <a:xfrm>
            <a:off x="4598150" y="5981902"/>
            <a:ext cx="514375" cy="867225"/>
          </a:xfrm>
          <a:custGeom>
            <a:rect b="b" l="l" r="r" t="t"/>
            <a:pathLst>
              <a:path extrusionOk="0" h="34689" w="20575">
                <a:moveTo>
                  <a:pt x="0" y="34500"/>
                </a:moveTo>
                <a:cubicBezTo>
                  <a:pt x="4083" y="34500"/>
                  <a:pt x="10554" y="35256"/>
                  <a:pt x="11846" y="31383"/>
                </a:cubicBezTo>
                <a:cubicBezTo>
                  <a:pt x="13632" y="26027"/>
                  <a:pt x="13093" y="20160"/>
                  <a:pt x="13717" y="14549"/>
                </a:cubicBezTo>
                <a:cubicBezTo>
                  <a:pt x="14062" y="11444"/>
                  <a:pt x="13898" y="8290"/>
                  <a:pt x="14340" y="5197"/>
                </a:cubicBezTo>
                <a:cubicBezTo>
                  <a:pt x="14519" y="3946"/>
                  <a:pt x="14611" y="562"/>
                  <a:pt x="13717" y="1456"/>
                </a:cubicBezTo>
                <a:cubicBezTo>
                  <a:pt x="11820" y="3352"/>
                  <a:pt x="12039" y="3558"/>
                  <a:pt x="10599" y="5820"/>
                </a:cubicBezTo>
                <a:cubicBezTo>
                  <a:pt x="9948" y="6842"/>
                  <a:pt x="8057" y="9946"/>
                  <a:pt x="8729" y="8938"/>
                </a:cubicBezTo>
                <a:cubicBezTo>
                  <a:pt x="10713" y="5963"/>
                  <a:pt x="11571" y="1339"/>
                  <a:pt x="14964" y="209"/>
                </a:cubicBezTo>
                <a:cubicBezTo>
                  <a:pt x="17474" y="-627"/>
                  <a:pt x="18703" y="3951"/>
                  <a:pt x="20575" y="5820"/>
                </a:cubicBezTo>
              </a:path>
            </a:pathLst>
          </a:custGeom>
          <a:noFill/>
          <a:ln cap="flat" cmpd="sng" w="38100">
            <a:solidFill>
              <a:srgbClr val="3E55CE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/>
          <p:nvPr/>
        </p:nvSpPr>
        <p:spPr>
          <a:xfrm>
            <a:off x="4319800" y="3629350"/>
            <a:ext cx="5134212" cy="3540888"/>
          </a:xfrm>
          <a:prstGeom prst="cloud">
            <a:avLst/>
          </a:prstGeom>
          <a:solidFill>
            <a:srgbClr val="3581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4"/>
          <p:cNvSpPr txBox="1"/>
          <p:nvPr/>
        </p:nvSpPr>
        <p:spPr>
          <a:xfrm>
            <a:off x="780650" y="740525"/>
            <a:ext cx="6938400" cy="17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600">
                <a:solidFill>
                  <a:srgbClr val="413F36"/>
                </a:solidFill>
                <a:latin typeface="Inconsolata"/>
                <a:ea typeface="Inconsolata"/>
                <a:cs typeface="Inconsolata"/>
                <a:sym typeface="Inconsolata"/>
              </a:rPr>
              <a:t>Es parteix de </a:t>
            </a:r>
            <a:r>
              <a:rPr b="1" lang="ca-ES" sz="3600">
                <a:solidFill>
                  <a:srgbClr val="EB5554"/>
                </a:solidFill>
                <a:latin typeface="Inconsolata"/>
                <a:ea typeface="Inconsolata"/>
                <a:cs typeface="Inconsolata"/>
                <a:sym typeface="Inconsolata"/>
              </a:rPr>
              <a:t>què s’ha de fer</a:t>
            </a:r>
            <a:r>
              <a:rPr lang="ca-ES" sz="3600">
                <a:solidFill>
                  <a:srgbClr val="413F36"/>
                </a:solidFill>
                <a:latin typeface="Inconsolata"/>
                <a:ea typeface="Inconsolata"/>
                <a:cs typeface="Inconsolata"/>
                <a:sym typeface="Inconsolata"/>
              </a:rPr>
              <a:t> i </a:t>
            </a:r>
            <a:r>
              <a:rPr b="1" lang="ca-ES" sz="3600">
                <a:solidFill>
                  <a:srgbClr val="EB5554"/>
                </a:solidFill>
                <a:latin typeface="Inconsolata"/>
                <a:ea typeface="Inconsolata"/>
                <a:cs typeface="Inconsolata"/>
                <a:sym typeface="Inconsolata"/>
              </a:rPr>
              <a:t>no de com s’ha de fer</a:t>
            </a:r>
            <a:endParaRPr b="1" sz="3600">
              <a:solidFill>
                <a:srgbClr val="EB5554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322" name="Google Shape;32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625" y="2726450"/>
            <a:ext cx="3529924" cy="3948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4"/>
          <p:cNvSpPr/>
          <p:nvPr/>
        </p:nvSpPr>
        <p:spPr>
          <a:xfrm>
            <a:off x="3045125" y="2390050"/>
            <a:ext cx="2567100" cy="1239300"/>
          </a:xfrm>
          <a:prstGeom prst="wedgeRoundRectCallout">
            <a:avLst>
              <a:gd fmla="val 78920" name="adj1"/>
              <a:gd fmla="val 38572" name="adj2"/>
              <a:gd fmla="val 0" name="adj3"/>
            </a:avLst>
          </a:prstGeom>
          <a:solidFill>
            <a:srgbClr val="FFF29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latin typeface="Amatic SC"/>
                <a:ea typeface="Amatic SC"/>
                <a:cs typeface="Amatic SC"/>
                <a:sym typeface="Amatic SC"/>
              </a:rPr>
              <a:t>Em podeu emplenar el got?</a:t>
            </a:r>
            <a:endParaRPr sz="30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5"/>
          <p:cNvSpPr/>
          <p:nvPr/>
        </p:nvSpPr>
        <p:spPr>
          <a:xfrm>
            <a:off x="5199275" y="2228975"/>
            <a:ext cx="1979700" cy="3101700"/>
          </a:xfrm>
          <a:prstGeom prst="roundRect">
            <a:avLst>
              <a:gd fmla="val 16667" name="adj"/>
            </a:avLst>
          </a:prstGeom>
          <a:solidFill>
            <a:srgbClr val="A89D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5"/>
          <p:cNvSpPr/>
          <p:nvPr/>
        </p:nvSpPr>
        <p:spPr>
          <a:xfrm>
            <a:off x="1362975" y="5626900"/>
            <a:ext cx="3179700" cy="1071900"/>
          </a:xfrm>
          <a:prstGeom prst="wedgeEllipseCallout">
            <a:avLst>
              <a:gd fmla="val 19119" name="adj1"/>
              <a:gd fmla="val -115438" name="adj2"/>
            </a:avLst>
          </a:prstGeom>
          <a:solidFill>
            <a:srgbClr val="FFF29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5"/>
          <p:cNvSpPr/>
          <p:nvPr/>
        </p:nvSpPr>
        <p:spPr>
          <a:xfrm>
            <a:off x="2615638" y="2111763"/>
            <a:ext cx="1979700" cy="3101700"/>
          </a:xfrm>
          <a:prstGeom prst="roundRect">
            <a:avLst>
              <a:gd fmla="val 16667" name="adj"/>
            </a:avLst>
          </a:prstGeom>
          <a:solidFill>
            <a:srgbClr val="FFF29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5"/>
          <p:cNvSpPr txBox="1"/>
          <p:nvPr/>
        </p:nvSpPr>
        <p:spPr>
          <a:xfrm>
            <a:off x="780650" y="740525"/>
            <a:ext cx="2076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600">
                <a:solidFill>
                  <a:srgbClr val="413F36"/>
                </a:solidFill>
                <a:latin typeface="Inconsolata"/>
                <a:ea typeface="Inconsolata"/>
                <a:cs typeface="Inconsolata"/>
                <a:sym typeface="Inconsolata"/>
              </a:rPr>
              <a:t>exemple:</a:t>
            </a:r>
            <a:endParaRPr sz="3600">
              <a:solidFill>
                <a:srgbClr val="413F36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13F36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332" name="Google Shape;33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6912" y="2436050"/>
            <a:ext cx="1077174" cy="2262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0550" y="3045769"/>
            <a:ext cx="1077175" cy="123368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5"/>
          <p:cNvSpPr txBox="1"/>
          <p:nvPr/>
        </p:nvSpPr>
        <p:spPr>
          <a:xfrm>
            <a:off x="2833888" y="4411100"/>
            <a:ext cx="15432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latin typeface="Amatic SC"/>
                <a:ea typeface="Amatic SC"/>
                <a:cs typeface="Amatic SC"/>
                <a:sym typeface="Amatic SC"/>
              </a:rPr>
              <a:t>Ampolla</a:t>
            </a:r>
            <a:endParaRPr sz="30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35" name="Google Shape;335;p45"/>
          <p:cNvSpPr txBox="1"/>
          <p:nvPr/>
        </p:nvSpPr>
        <p:spPr>
          <a:xfrm>
            <a:off x="5417525" y="4279450"/>
            <a:ext cx="15432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got</a:t>
            </a:r>
            <a:endParaRPr sz="30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36" name="Google Shape;336;p45"/>
          <p:cNvSpPr/>
          <p:nvPr/>
        </p:nvSpPr>
        <p:spPr>
          <a:xfrm>
            <a:off x="3450463" y="420875"/>
            <a:ext cx="3179700" cy="1233600"/>
          </a:xfrm>
          <a:prstGeom prst="wedgeRoundRectCallout">
            <a:avLst>
              <a:gd fmla="val -73220" name="adj1"/>
              <a:gd fmla="val 20756" name="adj2"/>
              <a:gd fmla="val 0" name="adj3"/>
            </a:avLst>
          </a:prstGeom>
          <a:solidFill>
            <a:srgbClr val="3581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600">
                <a:latin typeface="Amatic SC"/>
                <a:ea typeface="Amatic SC"/>
                <a:cs typeface="Amatic SC"/>
                <a:sym typeface="Amatic SC"/>
              </a:rPr>
              <a:t>Emplenar un got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37" name="Google Shape;337;p45"/>
          <p:cNvSpPr txBox="1"/>
          <p:nvPr/>
        </p:nvSpPr>
        <p:spPr>
          <a:xfrm>
            <a:off x="2038950" y="5689250"/>
            <a:ext cx="12468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rgbClr val="3E55CE"/>
                </a:solidFill>
                <a:latin typeface="Consolas"/>
                <a:ea typeface="Consolas"/>
                <a:cs typeface="Consolas"/>
                <a:sym typeface="Consolas"/>
              </a:rPr>
              <a:t>Obrir</a:t>
            </a:r>
            <a:endParaRPr sz="2400">
              <a:solidFill>
                <a:srgbClr val="3E55C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8" name="Google Shape;338;p45"/>
          <p:cNvSpPr txBox="1"/>
          <p:nvPr/>
        </p:nvSpPr>
        <p:spPr>
          <a:xfrm>
            <a:off x="2194800" y="6075400"/>
            <a:ext cx="12468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rgbClr val="3E55CE"/>
                </a:solidFill>
                <a:latin typeface="Consolas"/>
                <a:ea typeface="Consolas"/>
                <a:cs typeface="Consolas"/>
                <a:sym typeface="Consolas"/>
              </a:rPr>
              <a:t>Tancar</a:t>
            </a:r>
            <a:endParaRPr sz="2400">
              <a:solidFill>
                <a:srgbClr val="3E55C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9" name="Google Shape;339;p45"/>
          <p:cNvSpPr txBox="1"/>
          <p:nvPr/>
        </p:nvSpPr>
        <p:spPr>
          <a:xfrm>
            <a:off x="3348550" y="5851150"/>
            <a:ext cx="12468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rgbClr val="3E55CE"/>
                </a:solidFill>
                <a:latin typeface="Consolas"/>
                <a:ea typeface="Consolas"/>
                <a:cs typeface="Consolas"/>
                <a:sym typeface="Consolas"/>
              </a:rPr>
              <a:t>Omplir</a:t>
            </a:r>
            <a:endParaRPr sz="2400">
              <a:solidFill>
                <a:srgbClr val="3E55C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0" name="Google Shape;340;p45"/>
          <p:cNvSpPr/>
          <p:nvPr/>
        </p:nvSpPr>
        <p:spPr>
          <a:xfrm>
            <a:off x="7280850" y="2436050"/>
            <a:ext cx="2076600" cy="1843500"/>
          </a:xfrm>
          <a:prstGeom prst="wedgeEllipseCallout">
            <a:avLst>
              <a:gd fmla="val -82109" name="adj1"/>
              <a:gd fmla="val 39738" name="adj2"/>
            </a:avLst>
          </a:prstGeom>
          <a:solidFill>
            <a:srgbClr val="A89D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5"/>
          <p:cNvSpPr txBox="1"/>
          <p:nvPr/>
        </p:nvSpPr>
        <p:spPr>
          <a:xfrm>
            <a:off x="7770075" y="2590000"/>
            <a:ext cx="12468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Omplir</a:t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2" name="Google Shape;342;p45"/>
          <p:cNvSpPr txBox="1"/>
          <p:nvPr/>
        </p:nvSpPr>
        <p:spPr>
          <a:xfrm>
            <a:off x="7583050" y="3213400"/>
            <a:ext cx="12468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Beure</a:t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8"/>
          <p:cNvSpPr/>
          <p:nvPr/>
        </p:nvSpPr>
        <p:spPr>
          <a:xfrm>
            <a:off x="2868000" y="2618600"/>
            <a:ext cx="6530976" cy="4270860"/>
          </a:xfrm>
          <a:prstGeom prst="cloud">
            <a:avLst/>
          </a:prstGeom>
          <a:solidFill>
            <a:srgbClr val="3581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8"/>
          <p:cNvSpPr txBox="1"/>
          <p:nvPr/>
        </p:nvSpPr>
        <p:spPr>
          <a:xfrm>
            <a:off x="704450" y="740525"/>
            <a:ext cx="6119400" cy="14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600">
                <a:solidFill>
                  <a:srgbClr val="413F36"/>
                </a:solidFill>
                <a:latin typeface="Inconsolata"/>
                <a:ea typeface="Inconsolata"/>
                <a:cs typeface="Inconsolata"/>
                <a:sym typeface="Inconsolata"/>
              </a:rPr>
              <a:t>En el món real les coses solen ser </a:t>
            </a:r>
            <a:r>
              <a:rPr b="1" lang="ca-ES" sz="3600">
                <a:solidFill>
                  <a:srgbClr val="EB5554"/>
                </a:solidFill>
                <a:latin typeface="Inconsolata"/>
                <a:ea typeface="Inconsolata"/>
                <a:cs typeface="Inconsolata"/>
                <a:sym typeface="Inconsolata"/>
              </a:rPr>
              <a:t>complexes</a:t>
            </a:r>
            <a:endParaRPr b="1" sz="3600">
              <a:solidFill>
                <a:srgbClr val="EB5554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26" name="Google Shape;126;p28"/>
          <p:cNvSpPr txBox="1"/>
          <p:nvPr/>
        </p:nvSpPr>
        <p:spPr>
          <a:xfrm>
            <a:off x="5537850" y="2445700"/>
            <a:ext cx="22134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3000">
                <a:latin typeface="Amatic SC"/>
                <a:ea typeface="Amatic SC"/>
                <a:cs typeface="Amatic SC"/>
                <a:sym typeface="Amatic SC"/>
              </a:rPr>
              <a:t>Cicle formatiu</a:t>
            </a:r>
            <a:endParaRPr b="1" sz="30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27" name="Google Shape;127;p28"/>
          <p:cNvSpPr txBox="1"/>
          <p:nvPr/>
        </p:nvSpPr>
        <p:spPr>
          <a:xfrm>
            <a:off x="2227125" y="3798500"/>
            <a:ext cx="24594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3600">
                <a:latin typeface="Amatic SC"/>
                <a:ea typeface="Amatic SC"/>
                <a:cs typeface="Amatic SC"/>
                <a:sym typeface="Amatic SC"/>
              </a:rPr>
              <a:t>Unitat formativa</a:t>
            </a:r>
            <a:endParaRPr b="1" sz="36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28" name="Google Shape;128;p28"/>
          <p:cNvSpPr txBox="1"/>
          <p:nvPr/>
        </p:nvSpPr>
        <p:spPr>
          <a:xfrm>
            <a:off x="4482075" y="4479075"/>
            <a:ext cx="12852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Càlcul de notes</a:t>
            </a:r>
            <a:endParaRPr b="1" sz="24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29" name="Google Shape;129;p28"/>
          <p:cNvSpPr txBox="1"/>
          <p:nvPr/>
        </p:nvSpPr>
        <p:spPr>
          <a:xfrm>
            <a:off x="3051950" y="5361375"/>
            <a:ext cx="11328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Examens</a:t>
            </a:r>
            <a:endParaRPr sz="30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30" name="Google Shape;130;p28"/>
          <p:cNvSpPr txBox="1"/>
          <p:nvPr/>
        </p:nvSpPr>
        <p:spPr>
          <a:xfrm>
            <a:off x="4809388" y="3291363"/>
            <a:ext cx="12852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Tasques</a:t>
            </a:r>
            <a:endParaRPr sz="24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31" name="Google Shape;131;p28"/>
          <p:cNvSpPr txBox="1"/>
          <p:nvPr/>
        </p:nvSpPr>
        <p:spPr>
          <a:xfrm>
            <a:off x="5767275" y="5140575"/>
            <a:ext cx="2213400" cy="10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latin typeface="Amatic SC"/>
                <a:ea typeface="Amatic SC"/>
                <a:cs typeface="Amatic SC"/>
                <a:sym typeface="Amatic SC"/>
              </a:rPr>
              <a:t>Formació en centres de treball</a:t>
            </a:r>
            <a:endParaRPr sz="30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32" name="Google Shape;132;p28"/>
          <p:cNvSpPr txBox="1"/>
          <p:nvPr/>
        </p:nvSpPr>
        <p:spPr>
          <a:xfrm>
            <a:off x="8186325" y="4333925"/>
            <a:ext cx="10548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297"/>
                </a:solidFill>
                <a:latin typeface="Amatic SC"/>
                <a:ea typeface="Amatic SC"/>
                <a:cs typeface="Amatic SC"/>
                <a:sym typeface="Amatic SC"/>
              </a:rPr>
              <a:t>projecte</a:t>
            </a:r>
            <a:endParaRPr sz="3000">
              <a:solidFill>
                <a:srgbClr val="FFF297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33" name="Google Shape;133;p28"/>
          <p:cNvSpPr txBox="1"/>
          <p:nvPr/>
        </p:nvSpPr>
        <p:spPr>
          <a:xfrm>
            <a:off x="4252638" y="5812988"/>
            <a:ext cx="12852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600">
                <a:latin typeface="Amatic SC"/>
                <a:ea typeface="Amatic SC"/>
                <a:cs typeface="Amatic SC"/>
                <a:sym typeface="Amatic SC"/>
              </a:rPr>
              <a:t>horaris</a:t>
            </a:r>
            <a:endParaRPr sz="3600"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34" name="Google Shape;1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8400" y="3008192"/>
            <a:ext cx="1764125" cy="1906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6"/>
          <p:cNvSpPr/>
          <p:nvPr/>
        </p:nvSpPr>
        <p:spPr>
          <a:xfrm>
            <a:off x="6156400" y="5115488"/>
            <a:ext cx="2294892" cy="1813212"/>
          </a:xfrm>
          <a:prstGeom prst="cloud">
            <a:avLst/>
          </a:prstGeom>
          <a:solidFill>
            <a:srgbClr val="3581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6"/>
          <p:cNvSpPr/>
          <p:nvPr/>
        </p:nvSpPr>
        <p:spPr>
          <a:xfrm>
            <a:off x="6734450" y="2602500"/>
            <a:ext cx="2294892" cy="1813212"/>
          </a:xfrm>
          <a:prstGeom prst="cloud">
            <a:avLst/>
          </a:prstGeom>
          <a:solidFill>
            <a:srgbClr val="3581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6"/>
          <p:cNvSpPr txBox="1"/>
          <p:nvPr/>
        </p:nvSpPr>
        <p:spPr>
          <a:xfrm>
            <a:off x="780650" y="740525"/>
            <a:ext cx="5811900" cy="13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600">
                <a:solidFill>
                  <a:srgbClr val="413F36"/>
                </a:solidFill>
                <a:latin typeface="Inconsolata"/>
                <a:ea typeface="Inconsolata"/>
                <a:cs typeface="Inconsolata"/>
                <a:sym typeface="Inconsolata"/>
              </a:rPr>
              <a:t>La Orientació a Objectes intenta </a:t>
            </a:r>
            <a:r>
              <a:rPr b="1" lang="ca-ES" sz="3600">
                <a:solidFill>
                  <a:srgbClr val="EB5554"/>
                </a:solidFill>
                <a:latin typeface="Inconsolata"/>
                <a:ea typeface="Inconsolata"/>
                <a:cs typeface="Inconsolata"/>
                <a:sym typeface="Inconsolata"/>
              </a:rPr>
              <a:t>aconseguir</a:t>
            </a:r>
            <a:endParaRPr b="1" sz="3600">
              <a:solidFill>
                <a:srgbClr val="EB5554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50" name="Google Shape;350;p46"/>
          <p:cNvSpPr txBox="1"/>
          <p:nvPr/>
        </p:nvSpPr>
        <p:spPr>
          <a:xfrm rot="-1236224">
            <a:off x="5932590" y="1955128"/>
            <a:ext cx="2742521" cy="9060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3600">
                <a:solidFill>
                  <a:srgbClr val="413F36"/>
                </a:solidFill>
                <a:latin typeface="Amatic SC"/>
                <a:ea typeface="Amatic SC"/>
                <a:cs typeface="Amatic SC"/>
                <a:sym typeface="Amatic SC"/>
              </a:rPr>
              <a:t>Reutilització</a:t>
            </a:r>
            <a:endParaRPr b="1" sz="3600">
              <a:solidFill>
                <a:srgbClr val="EB5554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51" name="Google Shape;351;p46"/>
          <p:cNvSpPr txBox="1"/>
          <p:nvPr/>
        </p:nvSpPr>
        <p:spPr>
          <a:xfrm>
            <a:off x="5932695" y="4415712"/>
            <a:ext cx="27423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3600">
                <a:solidFill>
                  <a:srgbClr val="413F36"/>
                </a:solidFill>
                <a:latin typeface="Amatic SC"/>
                <a:ea typeface="Amatic SC"/>
                <a:cs typeface="Amatic SC"/>
                <a:sym typeface="Amatic SC"/>
              </a:rPr>
              <a:t>Robustesa</a:t>
            </a:r>
            <a:endParaRPr b="1" sz="3600">
              <a:solidFill>
                <a:srgbClr val="EB5554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52" name="Google Shape;352;p46"/>
          <p:cNvSpPr txBox="1"/>
          <p:nvPr/>
        </p:nvSpPr>
        <p:spPr>
          <a:xfrm rot="-1236224">
            <a:off x="2962140" y="3020665"/>
            <a:ext cx="2742521" cy="9060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3600">
                <a:solidFill>
                  <a:srgbClr val="413F36"/>
                </a:solidFill>
                <a:latin typeface="Amatic SC"/>
                <a:ea typeface="Amatic SC"/>
                <a:cs typeface="Amatic SC"/>
                <a:sym typeface="Amatic SC"/>
              </a:rPr>
              <a:t>Extensibilitat</a:t>
            </a:r>
            <a:endParaRPr b="1" sz="3600">
              <a:solidFill>
                <a:srgbClr val="EB5554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353" name="Google Shape;35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6177" y="2567100"/>
            <a:ext cx="1971472" cy="174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2582" y="5232125"/>
            <a:ext cx="1636997" cy="1579926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6"/>
          <p:cNvSpPr/>
          <p:nvPr/>
        </p:nvSpPr>
        <p:spPr>
          <a:xfrm>
            <a:off x="3728575" y="3562350"/>
            <a:ext cx="2294892" cy="1813212"/>
          </a:xfrm>
          <a:prstGeom prst="cloud">
            <a:avLst/>
          </a:prstGeom>
          <a:solidFill>
            <a:srgbClr val="3581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46"/>
          <p:cNvGrpSpPr/>
          <p:nvPr/>
        </p:nvGrpSpPr>
        <p:grpSpPr>
          <a:xfrm>
            <a:off x="3992931" y="3690795"/>
            <a:ext cx="1766172" cy="1387828"/>
            <a:chOff x="7546325" y="3308474"/>
            <a:chExt cx="2130999" cy="1958549"/>
          </a:xfrm>
        </p:grpSpPr>
        <p:sp>
          <p:nvSpPr>
            <p:cNvPr id="357" name="Google Shape;357;p46"/>
            <p:cNvSpPr/>
            <p:nvPr/>
          </p:nvSpPr>
          <p:spPr>
            <a:xfrm>
              <a:off x="7817899" y="3433370"/>
              <a:ext cx="1800600" cy="165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58" name="Google Shape;358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391063" y="3308474"/>
              <a:ext cx="1286261" cy="11229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Google Shape;359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46325" y="3489634"/>
              <a:ext cx="1078748" cy="941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" name="Google Shape;360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06609" y="3849869"/>
              <a:ext cx="1623286" cy="141715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3F36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7"/>
          <p:cNvSpPr/>
          <p:nvPr/>
        </p:nvSpPr>
        <p:spPr>
          <a:xfrm>
            <a:off x="0" y="6228000"/>
            <a:ext cx="10080000" cy="834000"/>
          </a:xfrm>
          <a:prstGeom prst="rect">
            <a:avLst/>
          </a:prstGeom>
          <a:solidFill>
            <a:srgbClr val="DCBF9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7"/>
          <p:cNvSpPr txBox="1"/>
          <p:nvPr/>
        </p:nvSpPr>
        <p:spPr>
          <a:xfrm>
            <a:off x="8064000" y="5916360"/>
            <a:ext cx="1643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ca-ES" sz="1400" u="none" cap="none" strike="noStrike">
                <a:solidFill>
                  <a:srgbClr val="FFF297"/>
                </a:solidFill>
                <a:latin typeface="Inconsolata"/>
                <a:ea typeface="Inconsolata"/>
                <a:cs typeface="Inconsolata"/>
                <a:sym typeface="Inconsolata"/>
              </a:rPr>
              <a:t>Versió </a:t>
            </a:r>
            <a:r>
              <a:rPr lang="ca-ES">
                <a:solidFill>
                  <a:srgbClr val="FFF297"/>
                </a:solidFill>
                <a:latin typeface="Inconsolata"/>
                <a:ea typeface="Inconsolata"/>
                <a:cs typeface="Inconsolata"/>
                <a:sym typeface="Inconsolata"/>
              </a:rPr>
              <a:t>4</a:t>
            </a:r>
            <a:r>
              <a:rPr i="0" lang="ca-ES" sz="1400" u="none" cap="none" strike="noStrike">
                <a:solidFill>
                  <a:srgbClr val="FFF297"/>
                </a:solidFill>
                <a:latin typeface="Inconsolata"/>
                <a:ea typeface="Inconsolata"/>
                <a:cs typeface="Inconsolata"/>
                <a:sym typeface="Inconsolata"/>
              </a:rPr>
              <a:t> - 201</a:t>
            </a:r>
            <a:r>
              <a:rPr lang="ca-ES">
                <a:solidFill>
                  <a:srgbClr val="FFF297"/>
                </a:solidFill>
                <a:latin typeface="Inconsolata"/>
                <a:ea typeface="Inconsolata"/>
                <a:cs typeface="Inconsolata"/>
                <a:sym typeface="Inconsolata"/>
              </a:rPr>
              <a:t>9</a:t>
            </a:r>
            <a:endParaRPr i="0" sz="1800" u="none" cap="none" strike="noStrike">
              <a:solidFill>
                <a:srgbClr val="FFF297"/>
              </a:solidFill>
            </a:endParaRPr>
          </a:p>
        </p:txBody>
      </p:sp>
      <p:sp>
        <p:nvSpPr>
          <p:cNvPr id="367" name="Google Shape;367;p47"/>
          <p:cNvSpPr/>
          <p:nvPr/>
        </p:nvSpPr>
        <p:spPr>
          <a:xfrm>
            <a:off x="7416000" y="6300000"/>
            <a:ext cx="72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7"/>
          <p:cNvSpPr/>
          <p:nvPr/>
        </p:nvSpPr>
        <p:spPr>
          <a:xfrm>
            <a:off x="8539920" y="6444000"/>
            <a:ext cx="1180080" cy="389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7"/>
          <p:cNvSpPr txBox="1"/>
          <p:nvPr/>
        </p:nvSpPr>
        <p:spPr>
          <a:xfrm>
            <a:off x="7058880" y="7144560"/>
            <a:ext cx="279936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ca-ES" sz="1000" u="none" cap="none" strike="noStrike">
                <a:solidFill>
                  <a:srgbClr val="FFF297"/>
                </a:solidFill>
                <a:latin typeface="Inconsolata"/>
                <a:ea typeface="Inconsolata"/>
                <a:cs typeface="Inconsolata"/>
                <a:sym typeface="Inconsolata"/>
              </a:rPr>
              <a:t>Les imatges són de OpenClipar</a:t>
            </a:r>
            <a:r>
              <a:rPr lang="ca-ES" sz="1000">
                <a:solidFill>
                  <a:srgbClr val="FFF297"/>
                </a:solidFill>
                <a:latin typeface="Inconsolata"/>
                <a:ea typeface="Inconsolata"/>
                <a:cs typeface="Inconsolata"/>
                <a:sym typeface="Inconsolata"/>
              </a:rPr>
              <a:t>t</a:t>
            </a:r>
            <a:endParaRPr i="0" sz="1800" u="none" cap="none" strike="noStrike">
              <a:solidFill>
                <a:srgbClr val="FFF297"/>
              </a:solidFill>
            </a:endParaRPr>
          </a:p>
        </p:txBody>
      </p:sp>
      <p:pic>
        <p:nvPicPr>
          <p:cNvPr id="370" name="Google Shape;37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475" y="6397675"/>
            <a:ext cx="15444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7"/>
          <p:cNvSpPr txBox="1"/>
          <p:nvPr/>
        </p:nvSpPr>
        <p:spPr>
          <a:xfrm>
            <a:off x="450475" y="7087100"/>
            <a:ext cx="643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-ES" sz="20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original: Xavier Sala Pujolar - ActualiTzació: Pedro Durán DÍEZ</a:t>
            </a:r>
            <a:endParaRPr b="1" sz="20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9"/>
          <p:cNvSpPr/>
          <p:nvPr/>
        </p:nvSpPr>
        <p:spPr>
          <a:xfrm>
            <a:off x="6146450" y="4005852"/>
            <a:ext cx="2525094" cy="2867994"/>
          </a:xfrm>
          <a:prstGeom prst="irregularSeal1">
            <a:avLst/>
          </a:prstGeom>
          <a:solidFill>
            <a:srgbClr val="3581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9"/>
          <p:cNvSpPr txBox="1"/>
          <p:nvPr/>
        </p:nvSpPr>
        <p:spPr>
          <a:xfrm>
            <a:off x="704450" y="740525"/>
            <a:ext cx="6119400" cy="17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600">
                <a:solidFill>
                  <a:srgbClr val="413F36"/>
                </a:solidFill>
                <a:latin typeface="Inconsolata"/>
                <a:ea typeface="Inconsolata"/>
                <a:cs typeface="Inconsolata"/>
                <a:sym typeface="Inconsolata"/>
              </a:rPr>
              <a:t>Les persones tenen una </a:t>
            </a:r>
            <a:r>
              <a:rPr b="1" lang="ca-ES" sz="3600">
                <a:solidFill>
                  <a:srgbClr val="EB5554"/>
                </a:solidFill>
                <a:latin typeface="Inconsolata"/>
                <a:ea typeface="Inconsolata"/>
                <a:cs typeface="Inconsolata"/>
                <a:sym typeface="Inconsolata"/>
              </a:rPr>
              <a:t>capacitat limitada</a:t>
            </a:r>
            <a:r>
              <a:rPr lang="ca-ES" sz="3600">
                <a:solidFill>
                  <a:srgbClr val="413F36"/>
                </a:solidFill>
                <a:latin typeface="Inconsolata"/>
                <a:ea typeface="Inconsolata"/>
                <a:cs typeface="Inconsolata"/>
                <a:sym typeface="Inconsolata"/>
              </a:rPr>
              <a:t> per entendre la complexitat</a:t>
            </a:r>
            <a:endParaRPr b="1" sz="3600">
              <a:solidFill>
                <a:srgbClr val="EB5554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41" name="Google Shape;141;p29"/>
          <p:cNvSpPr/>
          <p:nvPr/>
        </p:nvSpPr>
        <p:spPr>
          <a:xfrm>
            <a:off x="4752975" y="2805538"/>
            <a:ext cx="2228700" cy="1325100"/>
          </a:xfrm>
          <a:prstGeom prst="wedgeRoundRectCallout">
            <a:avLst>
              <a:gd fmla="val 69875" name="adj1"/>
              <a:gd fmla="val 41168" name="adj2"/>
              <a:gd fmla="val 0" name="adj3"/>
            </a:avLst>
          </a:prstGeom>
          <a:solidFill>
            <a:srgbClr val="FFF29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latin typeface="Amatic SC"/>
                <a:ea typeface="Amatic SC"/>
                <a:cs typeface="Amatic SC"/>
                <a:sym typeface="Amatic SC"/>
              </a:rPr>
              <a:t>M’estas dient burro?</a:t>
            </a:r>
            <a:endParaRPr sz="3000"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42" name="Google Shape;14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7000" y="3662924"/>
            <a:ext cx="2060974" cy="319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/>
          <p:nvPr/>
        </p:nvSpPr>
        <p:spPr>
          <a:xfrm>
            <a:off x="3295250" y="740525"/>
            <a:ext cx="6119400" cy="14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600">
                <a:solidFill>
                  <a:srgbClr val="413F36"/>
                </a:solidFill>
                <a:latin typeface="Inconsolata"/>
                <a:ea typeface="Inconsolata"/>
                <a:cs typeface="Inconsolata"/>
                <a:sym typeface="Inconsolata"/>
              </a:rPr>
              <a:t>Els programes </a:t>
            </a:r>
            <a:r>
              <a:rPr b="1" lang="ca-ES" sz="3600">
                <a:solidFill>
                  <a:srgbClr val="EE6E65"/>
                </a:solidFill>
                <a:latin typeface="Inconsolata"/>
                <a:ea typeface="Inconsolata"/>
                <a:cs typeface="Inconsolata"/>
                <a:sym typeface="Inconsolata"/>
              </a:rPr>
              <a:t>resolen problemes</a:t>
            </a:r>
            <a:r>
              <a:rPr lang="ca-ES" sz="3600">
                <a:solidFill>
                  <a:srgbClr val="413F36"/>
                </a:solidFill>
                <a:latin typeface="Inconsolata"/>
                <a:ea typeface="Inconsolata"/>
                <a:cs typeface="Inconsolata"/>
                <a:sym typeface="Inconsolata"/>
              </a:rPr>
              <a:t> de la realitat</a:t>
            </a:r>
            <a:endParaRPr b="1" sz="3600">
              <a:solidFill>
                <a:srgbClr val="EB5554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48" name="Google Shape;1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171" y="3132971"/>
            <a:ext cx="4388475" cy="329137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0"/>
          <p:cNvSpPr txBox="1"/>
          <p:nvPr/>
        </p:nvSpPr>
        <p:spPr>
          <a:xfrm>
            <a:off x="5876300" y="3553825"/>
            <a:ext cx="28836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0A2942"/>
                </a:solidFill>
                <a:latin typeface="Amatic SC"/>
                <a:ea typeface="Amatic SC"/>
                <a:cs typeface="Amatic SC"/>
                <a:sym typeface="Amatic SC"/>
              </a:rPr>
              <a:t>Per entrenar-se contra la invasió alienigena</a:t>
            </a:r>
            <a:endParaRPr sz="3000">
              <a:solidFill>
                <a:srgbClr val="0A2942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50" name="Google Shape;150;p30"/>
          <p:cNvSpPr/>
          <p:nvPr/>
        </p:nvSpPr>
        <p:spPr>
          <a:xfrm>
            <a:off x="5534368" y="4629325"/>
            <a:ext cx="1448575" cy="826100"/>
          </a:xfrm>
          <a:custGeom>
            <a:rect b="b" l="l" r="r" t="t"/>
            <a:pathLst>
              <a:path extrusionOk="0" h="33044" w="57943">
                <a:moveTo>
                  <a:pt x="57943" y="0"/>
                </a:moveTo>
                <a:cubicBezTo>
                  <a:pt x="57097" y="11012"/>
                  <a:pt x="56039" y="25245"/>
                  <a:pt x="46721" y="31174"/>
                </a:cubicBezTo>
                <a:cubicBezTo>
                  <a:pt x="43560" y="33185"/>
                  <a:pt x="39133" y="31459"/>
                  <a:pt x="35498" y="30551"/>
                </a:cubicBezTo>
                <a:cubicBezTo>
                  <a:pt x="29218" y="28982"/>
                  <a:pt x="22643" y="28680"/>
                  <a:pt x="16170" y="28680"/>
                </a:cubicBezTo>
                <a:cubicBezTo>
                  <a:pt x="13046" y="28680"/>
                  <a:pt x="9918" y="28444"/>
                  <a:pt x="6818" y="28057"/>
                </a:cubicBezTo>
                <a:cubicBezTo>
                  <a:pt x="5360" y="27875"/>
                  <a:pt x="1797" y="26118"/>
                  <a:pt x="2454" y="27433"/>
                </a:cubicBezTo>
                <a:cubicBezTo>
                  <a:pt x="3410" y="29347"/>
                  <a:pt x="6260" y="29402"/>
                  <a:pt x="8065" y="30551"/>
                </a:cubicBezTo>
                <a:cubicBezTo>
                  <a:pt x="9749" y="31622"/>
                  <a:pt x="13178" y="33044"/>
                  <a:pt x="11182" y="33044"/>
                </a:cubicBezTo>
                <a:cubicBezTo>
                  <a:pt x="7896" y="33044"/>
                  <a:pt x="5643" y="29486"/>
                  <a:pt x="3077" y="27433"/>
                </a:cubicBezTo>
                <a:cubicBezTo>
                  <a:pt x="2159" y="26699"/>
                  <a:pt x="-584" y="25085"/>
                  <a:pt x="583" y="24939"/>
                </a:cubicBezTo>
                <a:cubicBezTo>
                  <a:pt x="3737" y="24544"/>
                  <a:pt x="7092" y="24491"/>
                  <a:pt x="9935" y="23069"/>
                </a:cubicBezTo>
              </a:path>
            </a:pathLst>
          </a:custGeom>
          <a:noFill/>
          <a:ln cap="flat" cmpd="sng" w="19050">
            <a:solidFill>
              <a:srgbClr val="0A294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/>
          <p:nvPr/>
        </p:nvSpPr>
        <p:spPr>
          <a:xfrm>
            <a:off x="3664225" y="2774850"/>
            <a:ext cx="5549675" cy="4073325"/>
          </a:xfrm>
          <a:custGeom>
            <a:rect b="b" l="l" r="r" t="t"/>
            <a:pathLst>
              <a:path extrusionOk="0" h="162933" w="221987">
                <a:moveTo>
                  <a:pt x="33440" y="65458"/>
                </a:moveTo>
                <a:lnTo>
                  <a:pt x="37709" y="7826"/>
                </a:lnTo>
                <a:lnTo>
                  <a:pt x="95341" y="0"/>
                </a:lnTo>
                <a:lnTo>
                  <a:pt x="141588" y="31306"/>
                </a:lnTo>
                <a:lnTo>
                  <a:pt x="209892" y="23479"/>
                </a:lnTo>
                <a:lnTo>
                  <a:pt x="221987" y="82534"/>
                </a:lnTo>
                <a:lnTo>
                  <a:pt x="163644" y="101033"/>
                </a:lnTo>
                <a:lnTo>
                  <a:pt x="173605" y="144434"/>
                </a:lnTo>
                <a:lnTo>
                  <a:pt x="84668" y="162933"/>
                </a:lnTo>
                <a:lnTo>
                  <a:pt x="0" y="123089"/>
                </a:lnTo>
                <a:lnTo>
                  <a:pt x="32729" y="83957"/>
                </a:lnTo>
                <a:close/>
              </a:path>
            </a:pathLst>
          </a:custGeom>
          <a:solidFill>
            <a:srgbClr val="358192"/>
          </a:solidFill>
          <a:ln>
            <a:noFill/>
          </a:ln>
        </p:spPr>
      </p:sp>
      <p:sp>
        <p:nvSpPr>
          <p:cNvPr id="156" name="Google Shape;156;p31"/>
          <p:cNvSpPr txBox="1"/>
          <p:nvPr/>
        </p:nvSpPr>
        <p:spPr>
          <a:xfrm>
            <a:off x="704450" y="740525"/>
            <a:ext cx="6938700" cy="14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600">
                <a:solidFill>
                  <a:srgbClr val="413F36"/>
                </a:solidFill>
                <a:latin typeface="Inconsolata"/>
                <a:ea typeface="Inconsolata"/>
                <a:cs typeface="Inconsolata"/>
                <a:sym typeface="Inconsolata"/>
              </a:rPr>
              <a:t>El programari actual s’està fent cada vegada </a:t>
            </a:r>
            <a:r>
              <a:rPr b="1" lang="ca-ES" sz="3600">
                <a:solidFill>
                  <a:srgbClr val="EB5554"/>
                </a:solidFill>
                <a:latin typeface="Inconsolata"/>
                <a:ea typeface="Inconsolata"/>
                <a:cs typeface="Inconsolata"/>
                <a:sym typeface="Inconsolata"/>
              </a:rPr>
              <a:t>més complex</a:t>
            </a:r>
            <a:endParaRPr b="1" sz="3600">
              <a:solidFill>
                <a:srgbClr val="EB5554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57" name="Google Shape;1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8075" y="2750525"/>
            <a:ext cx="4824950" cy="390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1"/>
          <p:cNvSpPr/>
          <p:nvPr/>
        </p:nvSpPr>
        <p:spPr>
          <a:xfrm>
            <a:off x="1636450" y="2537075"/>
            <a:ext cx="2152200" cy="1726800"/>
          </a:xfrm>
          <a:prstGeom prst="wedgeRoundRectCallout">
            <a:avLst>
              <a:gd fmla="val 70615" name="adj1"/>
              <a:gd fmla="val 36905" name="adj2"/>
              <a:gd fmla="val 0" name="adj3"/>
            </a:avLst>
          </a:prstGeom>
          <a:solidFill>
            <a:srgbClr val="FFF29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latin typeface="Amatic SC"/>
                <a:ea typeface="Amatic SC"/>
                <a:cs typeface="Amatic SC"/>
                <a:sym typeface="Amatic SC"/>
              </a:rPr>
              <a:t>El seu wisky ja està preparat</a:t>
            </a:r>
            <a:endParaRPr sz="30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/>
          <p:nvPr/>
        </p:nvSpPr>
        <p:spPr>
          <a:xfrm>
            <a:off x="2151025" y="4068177"/>
            <a:ext cx="2525094" cy="2867994"/>
          </a:xfrm>
          <a:prstGeom prst="irregularSeal1">
            <a:avLst/>
          </a:prstGeom>
          <a:solidFill>
            <a:srgbClr val="3581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2"/>
          <p:cNvSpPr txBox="1"/>
          <p:nvPr/>
        </p:nvSpPr>
        <p:spPr>
          <a:xfrm>
            <a:off x="3279100" y="740525"/>
            <a:ext cx="6288000" cy="18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600">
                <a:solidFill>
                  <a:srgbClr val="413F36"/>
                </a:solidFill>
                <a:latin typeface="Inconsolata"/>
                <a:ea typeface="Inconsolata"/>
                <a:cs typeface="Inconsolata"/>
                <a:sym typeface="Inconsolata"/>
              </a:rPr>
              <a:t>Les persones tenen la mateixa </a:t>
            </a:r>
            <a:r>
              <a:rPr b="1" lang="ca-ES" sz="3600">
                <a:solidFill>
                  <a:srgbClr val="EB5554"/>
                </a:solidFill>
                <a:latin typeface="Inconsolata"/>
                <a:ea typeface="Inconsolata"/>
                <a:cs typeface="Inconsolata"/>
                <a:sym typeface="Inconsolata"/>
              </a:rPr>
              <a:t>capacitat limitada</a:t>
            </a:r>
            <a:r>
              <a:rPr lang="ca-ES" sz="3600">
                <a:solidFill>
                  <a:srgbClr val="413F36"/>
                </a:solidFill>
                <a:latin typeface="Inconsolata"/>
                <a:ea typeface="Inconsolata"/>
                <a:cs typeface="Inconsolata"/>
                <a:sym typeface="Inconsolata"/>
              </a:rPr>
              <a:t> que abans</a:t>
            </a:r>
            <a:endParaRPr b="1" sz="3600">
              <a:solidFill>
                <a:srgbClr val="EB5554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65" name="Google Shape;165;p32"/>
          <p:cNvSpPr/>
          <p:nvPr/>
        </p:nvSpPr>
        <p:spPr>
          <a:xfrm>
            <a:off x="897825" y="2883463"/>
            <a:ext cx="2228700" cy="1325100"/>
          </a:xfrm>
          <a:prstGeom prst="wedgeRoundRectCallout">
            <a:avLst>
              <a:gd fmla="val 69875" name="adj1"/>
              <a:gd fmla="val 41168" name="adj2"/>
              <a:gd fmla="val 0" name="adj3"/>
            </a:avLst>
          </a:prstGeom>
          <a:solidFill>
            <a:srgbClr val="FFF29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latin typeface="Amatic SC"/>
                <a:ea typeface="Amatic SC"/>
                <a:cs typeface="Amatic SC"/>
                <a:sym typeface="Amatic SC"/>
              </a:rPr>
              <a:t>Em tornes a dir burro?</a:t>
            </a:r>
            <a:endParaRPr sz="3000"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66" name="Google Shape;1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1850" y="3740849"/>
            <a:ext cx="2060974" cy="319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3"/>
          <p:cNvSpPr/>
          <p:nvPr/>
        </p:nvSpPr>
        <p:spPr>
          <a:xfrm>
            <a:off x="1137850" y="3226500"/>
            <a:ext cx="4754025" cy="3304425"/>
          </a:xfrm>
          <a:custGeom>
            <a:rect b="b" l="l" r="r" t="t"/>
            <a:pathLst>
              <a:path extrusionOk="0" h="132177" w="190161">
                <a:moveTo>
                  <a:pt x="117214" y="0"/>
                </a:moveTo>
                <a:lnTo>
                  <a:pt x="57360" y="4988"/>
                </a:lnTo>
                <a:lnTo>
                  <a:pt x="19951" y="26810"/>
                </a:lnTo>
                <a:lnTo>
                  <a:pt x="0" y="92898"/>
                </a:lnTo>
                <a:lnTo>
                  <a:pt x="11846" y="125943"/>
                </a:lnTo>
                <a:lnTo>
                  <a:pt x="114720" y="132177"/>
                </a:lnTo>
                <a:lnTo>
                  <a:pt x="185173" y="112226"/>
                </a:lnTo>
                <a:lnTo>
                  <a:pt x="190161" y="89781"/>
                </a:lnTo>
                <a:lnTo>
                  <a:pt x="146517" y="70453"/>
                </a:lnTo>
                <a:lnTo>
                  <a:pt x="145270" y="5611"/>
                </a:lnTo>
                <a:close/>
              </a:path>
            </a:pathLst>
          </a:custGeom>
          <a:solidFill>
            <a:srgbClr val="358192"/>
          </a:solidFill>
          <a:ln>
            <a:noFill/>
          </a:ln>
        </p:spPr>
      </p:sp>
      <p:sp>
        <p:nvSpPr>
          <p:cNvPr id="172" name="Google Shape;172;p33"/>
          <p:cNvSpPr txBox="1"/>
          <p:nvPr/>
        </p:nvSpPr>
        <p:spPr>
          <a:xfrm>
            <a:off x="3130600" y="740525"/>
            <a:ext cx="6436500" cy="12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600">
                <a:solidFill>
                  <a:srgbClr val="413F36"/>
                </a:solidFill>
                <a:latin typeface="Inconsolata"/>
                <a:ea typeface="Inconsolata"/>
                <a:cs typeface="Inconsolata"/>
                <a:sym typeface="Inconsolata"/>
              </a:rPr>
              <a:t>S’han desenvolupat </a:t>
            </a:r>
            <a:r>
              <a:rPr b="1" lang="ca-ES" sz="3600">
                <a:solidFill>
                  <a:srgbClr val="FFF297"/>
                </a:solidFill>
                <a:latin typeface="Inconsolata"/>
                <a:ea typeface="Inconsolata"/>
                <a:cs typeface="Inconsolata"/>
                <a:sym typeface="Inconsolata"/>
              </a:rPr>
              <a:t>metodologies</a:t>
            </a:r>
            <a:r>
              <a:rPr lang="ca-ES" sz="3600">
                <a:solidFill>
                  <a:srgbClr val="413F36"/>
                </a:solidFill>
                <a:latin typeface="Inconsolata"/>
                <a:ea typeface="Inconsolata"/>
                <a:cs typeface="Inconsolata"/>
                <a:sym typeface="Inconsolata"/>
              </a:rPr>
              <a:t> per </a:t>
            </a:r>
            <a:r>
              <a:rPr b="1" lang="ca-ES" sz="3600">
                <a:solidFill>
                  <a:srgbClr val="EE6E65"/>
                </a:solidFill>
                <a:latin typeface="Inconsolata"/>
                <a:ea typeface="Inconsolata"/>
                <a:cs typeface="Inconsolata"/>
                <a:sym typeface="Inconsolata"/>
              </a:rPr>
              <a:t>minimitzar la complexitat </a:t>
            </a:r>
            <a:r>
              <a:rPr lang="ca-ES" sz="3600">
                <a:solidFill>
                  <a:srgbClr val="413F36"/>
                </a:solidFill>
                <a:latin typeface="Inconsolata"/>
                <a:ea typeface="Inconsolata"/>
                <a:cs typeface="Inconsolata"/>
                <a:sym typeface="Inconsolata"/>
              </a:rPr>
              <a:t>al programar</a:t>
            </a:r>
            <a:endParaRPr sz="3600">
              <a:solidFill>
                <a:srgbClr val="413F36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3950" y="3071475"/>
            <a:ext cx="4352050" cy="319952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3"/>
          <p:cNvSpPr txBox="1"/>
          <p:nvPr/>
        </p:nvSpPr>
        <p:spPr>
          <a:xfrm>
            <a:off x="5813925" y="3460300"/>
            <a:ext cx="28056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0A2942"/>
                </a:solidFill>
                <a:latin typeface="Amatic SC"/>
                <a:ea typeface="Amatic SC"/>
                <a:cs typeface="Amatic SC"/>
                <a:sym typeface="Amatic SC"/>
              </a:rPr>
              <a:t>Sempre programar amb samarreta blanca</a:t>
            </a:r>
            <a:endParaRPr sz="3000">
              <a:solidFill>
                <a:srgbClr val="0A2942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75" name="Google Shape;175;p33"/>
          <p:cNvSpPr/>
          <p:nvPr/>
        </p:nvSpPr>
        <p:spPr>
          <a:xfrm>
            <a:off x="4599963" y="3768805"/>
            <a:ext cx="1182775" cy="561850"/>
          </a:xfrm>
          <a:custGeom>
            <a:rect b="b" l="l" r="r" t="t"/>
            <a:pathLst>
              <a:path extrusionOk="0" h="22474" w="47311">
                <a:moveTo>
                  <a:pt x="47311" y="753"/>
                </a:moveTo>
                <a:cubicBezTo>
                  <a:pt x="41488" y="753"/>
                  <a:pt x="35062" y="-1227"/>
                  <a:pt x="29854" y="1377"/>
                </a:cubicBezTo>
                <a:cubicBezTo>
                  <a:pt x="22713" y="4948"/>
                  <a:pt x="18979" y="14776"/>
                  <a:pt x="11150" y="16340"/>
                </a:cubicBezTo>
                <a:cubicBezTo>
                  <a:pt x="7680" y="17033"/>
                  <a:pt x="4090" y="15717"/>
                  <a:pt x="551" y="15717"/>
                </a:cubicBezTo>
                <a:cubicBezTo>
                  <a:pt x="-2862" y="15717"/>
                  <a:pt x="13040" y="22997"/>
                  <a:pt x="9903" y="21952"/>
                </a:cubicBezTo>
                <a:cubicBezTo>
                  <a:pt x="6621" y="20859"/>
                  <a:pt x="1174" y="19799"/>
                  <a:pt x="1174" y="16340"/>
                </a:cubicBezTo>
                <a:cubicBezTo>
                  <a:pt x="1174" y="13386"/>
                  <a:pt x="4696" y="11571"/>
                  <a:pt x="6785" y="9482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/>
        </p:nvSpPr>
        <p:spPr>
          <a:xfrm>
            <a:off x="704450" y="740525"/>
            <a:ext cx="7521900" cy="17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600">
                <a:solidFill>
                  <a:srgbClr val="413F36"/>
                </a:solidFill>
                <a:latin typeface="Inconsolata"/>
                <a:ea typeface="Inconsolata"/>
                <a:cs typeface="Inconsolata"/>
                <a:sym typeface="Inconsolata"/>
              </a:rPr>
              <a:t>Es solen fer servir dues estratègies per </a:t>
            </a:r>
            <a:r>
              <a:rPr b="1" lang="ca-ES" sz="3600">
                <a:solidFill>
                  <a:srgbClr val="EE6E65"/>
                </a:solidFill>
                <a:latin typeface="Inconsolata"/>
                <a:ea typeface="Inconsolata"/>
                <a:cs typeface="Inconsolata"/>
                <a:sym typeface="Inconsolata"/>
              </a:rPr>
              <a:t>tractar la complexitat</a:t>
            </a:r>
            <a:endParaRPr b="1" sz="3600">
              <a:solidFill>
                <a:srgbClr val="EE6E65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81" name="Google Shape;181;p34"/>
          <p:cNvSpPr/>
          <p:nvPr/>
        </p:nvSpPr>
        <p:spPr>
          <a:xfrm>
            <a:off x="2763375" y="3709250"/>
            <a:ext cx="3063900" cy="2648700"/>
          </a:xfrm>
          <a:prstGeom prst="rect">
            <a:avLst/>
          </a:prstGeom>
          <a:solidFill>
            <a:srgbClr val="3581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4"/>
          <p:cNvSpPr txBox="1"/>
          <p:nvPr/>
        </p:nvSpPr>
        <p:spPr>
          <a:xfrm>
            <a:off x="3015200" y="5577750"/>
            <a:ext cx="25845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latin typeface="Consolas"/>
                <a:ea typeface="Consolas"/>
                <a:cs typeface="Consolas"/>
                <a:sym typeface="Consolas"/>
              </a:rPr>
              <a:t>descomposició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83" name="Google Shape;18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055339">
            <a:off x="3465047" y="3731783"/>
            <a:ext cx="1684808" cy="238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4"/>
          <p:cNvSpPr/>
          <p:nvPr/>
        </p:nvSpPr>
        <p:spPr>
          <a:xfrm>
            <a:off x="6079850" y="3350305"/>
            <a:ext cx="3063900" cy="2648700"/>
          </a:xfrm>
          <a:prstGeom prst="rect">
            <a:avLst/>
          </a:prstGeom>
          <a:solidFill>
            <a:srgbClr val="3581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4"/>
          <p:cNvSpPr txBox="1"/>
          <p:nvPr/>
        </p:nvSpPr>
        <p:spPr>
          <a:xfrm>
            <a:off x="6331675" y="5218805"/>
            <a:ext cx="25845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latin typeface="Consolas"/>
                <a:ea typeface="Consolas"/>
                <a:cs typeface="Consolas"/>
                <a:sym typeface="Consolas"/>
              </a:rPr>
              <a:t>abstracció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86" name="Google Shape;18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7391" y="3578900"/>
            <a:ext cx="1228818" cy="154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/>
          <p:nvPr/>
        </p:nvSpPr>
        <p:spPr>
          <a:xfrm>
            <a:off x="4239650" y="3881125"/>
            <a:ext cx="4582926" cy="3151764"/>
          </a:xfrm>
          <a:prstGeom prst="irregularSeal2">
            <a:avLst/>
          </a:prstGeom>
          <a:solidFill>
            <a:srgbClr val="3581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5"/>
          <p:cNvSpPr txBox="1"/>
          <p:nvPr/>
        </p:nvSpPr>
        <p:spPr>
          <a:xfrm>
            <a:off x="704450" y="740525"/>
            <a:ext cx="6766200" cy="23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600">
                <a:solidFill>
                  <a:srgbClr val="413F36"/>
                </a:solidFill>
                <a:latin typeface="Inconsolata"/>
                <a:ea typeface="Inconsolata"/>
                <a:cs typeface="Inconsolata"/>
                <a:sym typeface="Inconsolata"/>
              </a:rPr>
              <a:t>La </a:t>
            </a:r>
            <a:r>
              <a:rPr b="1" lang="ca-ES" sz="3600">
                <a:solidFill>
                  <a:srgbClr val="EE6E65"/>
                </a:solidFill>
                <a:latin typeface="Inconsolata"/>
                <a:ea typeface="Inconsolata"/>
                <a:cs typeface="Inconsolata"/>
                <a:sym typeface="Inconsolata"/>
              </a:rPr>
              <a:t>descomposició jeràrquica </a:t>
            </a:r>
            <a:r>
              <a:rPr lang="ca-ES" sz="3600">
                <a:solidFill>
                  <a:srgbClr val="0A2942"/>
                </a:solidFill>
                <a:latin typeface="Inconsolata"/>
                <a:ea typeface="Inconsolata"/>
                <a:cs typeface="Inconsolata"/>
                <a:sym typeface="Inconsolata"/>
              </a:rPr>
              <a:t>consisteix en dividir el problema en parts més petites</a:t>
            </a:r>
            <a:endParaRPr sz="3600">
              <a:solidFill>
                <a:srgbClr val="0A2942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93" name="Google Shape;1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3425" y="3101800"/>
            <a:ext cx="3058224" cy="393107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5"/>
          <p:cNvSpPr/>
          <p:nvPr/>
        </p:nvSpPr>
        <p:spPr>
          <a:xfrm>
            <a:off x="7215450" y="2353488"/>
            <a:ext cx="2228700" cy="1325100"/>
          </a:xfrm>
          <a:prstGeom prst="wedgeRoundRectCallout">
            <a:avLst>
              <a:gd fmla="val -73720" name="adj1"/>
              <a:gd fmla="val 51171" name="adj2"/>
              <a:gd fmla="val 0" name="adj3"/>
            </a:avLst>
          </a:prstGeom>
          <a:solidFill>
            <a:srgbClr val="FFF29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latin typeface="Amatic SC"/>
                <a:ea typeface="Amatic SC"/>
                <a:cs typeface="Amatic SC"/>
                <a:sym typeface="Amatic SC"/>
              </a:rPr>
              <a:t>Dividir el problema … m’agrada</a:t>
            </a:r>
            <a:endParaRPr sz="24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